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13"/>
  </p:notesMasterIdLst>
  <p:sldIdLst>
    <p:sldId id="256" r:id="rId6"/>
    <p:sldId id="276" r:id="rId7"/>
    <p:sldId id="273" r:id="rId8"/>
    <p:sldId id="275" r:id="rId9"/>
    <p:sldId id="277" r:id="rId10"/>
    <p:sldId id="274" r:id="rId11"/>
    <p:sldId id="278" r:id="rId12"/>
  </p:sldIdLst>
  <p:sldSz cx="12192000" cy="6858000"/>
  <p:notesSz cx="6858000" cy="9144000"/>
  <p:embeddedFontLst>
    <p:embeddedFont>
      <p:font typeface="Gill Sans MT" panose="020B0502020104020203"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493" autoAdjust="0"/>
  </p:normalViewPr>
  <p:slideViewPr>
    <p:cSldViewPr snapToGrid="0">
      <p:cViewPr varScale="1">
        <p:scale>
          <a:sx n="85" d="100"/>
          <a:sy n="85" d="100"/>
        </p:scale>
        <p:origin x="534" y="90"/>
      </p:cViewPr>
      <p:guideLst>
        <p:guide orient="horz" pos="2160"/>
        <p:guide pos="3840"/>
      </p:guideLst>
    </p:cSldViewPr>
  </p:slideViewPr>
  <p:outlineViewPr>
    <p:cViewPr>
      <p:scale>
        <a:sx n="33" d="100"/>
        <a:sy n="33" d="100"/>
      </p:scale>
      <p:origin x="0" y="-49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B577E-9FFE-47BC-AE65-AD48D54A35F6}" type="datetimeFigureOut">
              <a:rPr lang="en-US" smtClean="0"/>
              <a:pPr/>
              <a:t>4/6/2016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E3730-E150-4834-B2CE-EE6FE08F4435}" type="slidenum">
              <a:rPr lang="en-US" smtClean="0"/>
              <a:pPr/>
              <a:t>‹#›</a:t>
            </a:fld>
            <a:endParaRPr lang="en-US"/>
          </a:p>
        </p:txBody>
      </p:sp>
    </p:spTree>
    <p:extLst>
      <p:ext uri="{BB962C8B-B14F-4D97-AF65-F5344CB8AC3E}">
        <p14:creationId xmlns:p14="http://schemas.microsoft.com/office/powerpoint/2010/main" val="244211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3730-E150-4834-B2CE-EE6FE08F4435}" type="slidenum">
              <a:rPr lang="en-US" smtClean="0"/>
              <a:pPr/>
              <a:t>1</a:t>
            </a:fld>
            <a:endParaRPr lang="en-US"/>
          </a:p>
        </p:txBody>
      </p:sp>
    </p:spTree>
    <p:extLst>
      <p:ext uri="{BB962C8B-B14F-4D97-AF65-F5344CB8AC3E}">
        <p14:creationId xmlns:p14="http://schemas.microsoft.com/office/powerpoint/2010/main" val="277095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3730-E150-4834-B2CE-EE6FE08F4435}" type="slidenum">
              <a:rPr lang="en-US" smtClean="0"/>
              <a:pPr/>
              <a:t>3</a:t>
            </a:fld>
            <a:endParaRPr lang="en-US"/>
          </a:p>
        </p:txBody>
      </p:sp>
    </p:spTree>
    <p:extLst>
      <p:ext uri="{BB962C8B-B14F-4D97-AF65-F5344CB8AC3E}">
        <p14:creationId xmlns:p14="http://schemas.microsoft.com/office/powerpoint/2010/main" val="297470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3730-E150-4834-B2CE-EE6FE08F4435}" type="slidenum">
              <a:rPr lang="en-US" smtClean="0"/>
              <a:pPr/>
              <a:t>4</a:t>
            </a:fld>
            <a:endParaRPr lang="en-US"/>
          </a:p>
        </p:txBody>
      </p:sp>
    </p:spTree>
    <p:extLst>
      <p:ext uri="{BB962C8B-B14F-4D97-AF65-F5344CB8AC3E}">
        <p14:creationId xmlns:p14="http://schemas.microsoft.com/office/powerpoint/2010/main" val="183692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406400" y="381000"/>
            <a:ext cx="4470400" cy="6281057"/>
          </a:xfrm>
          <a:prstGeom prst="round1Rect">
            <a:avLst>
              <a:gd name="adj" fmla="val 543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a:t>
            </a:r>
          </a:p>
        </p:txBody>
      </p:sp>
      <p:sp>
        <p:nvSpPr>
          <p:cNvPr id="7" name="Rectangle 6"/>
          <p:cNvSpPr/>
          <p:nvPr userDrawn="1"/>
        </p:nvSpPr>
        <p:spPr>
          <a:xfrm>
            <a:off x="0" y="6662057"/>
            <a:ext cx="48768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p:cNvSpPr>
            <a:spLocks noGrp="1"/>
          </p:cNvSpPr>
          <p:nvPr>
            <p:ph type="title"/>
          </p:nvPr>
        </p:nvSpPr>
        <p:spPr>
          <a:xfrm>
            <a:off x="5562601" y="838200"/>
            <a:ext cx="6172199" cy="762000"/>
          </a:xfrm>
        </p:spPr>
        <p:txBody>
          <a:bodyPr anchor="b">
            <a:normAutofit/>
          </a:bodyPr>
          <a:lstStyle>
            <a:lvl1pPr>
              <a:defRPr sz="4000">
                <a:solidFill>
                  <a:schemeClr val="accent4"/>
                </a:solidFill>
              </a:defRPr>
            </a:lvl1pPr>
          </a:lstStyle>
          <a:p>
            <a:r>
              <a:rPr lang="en-US" dirty="0"/>
              <a:t>Click to edit</a:t>
            </a:r>
          </a:p>
        </p:txBody>
      </p:sp>
      <p:sp>
        <p:nvSpPr>
          <p:cNvPr id="9" name="Content Placeholder 2"/>
          <p:cNvSpPr>
            <a:spLocks noGrp="1"/>
          </p:cNvSpPr>
          <p:nvPr>
            <p:ph idx="10"/>
          </p:nvPr>
        </p:nvSpPr>
        <p:spPr>
          <a:xfrm>
            <a:off x="5562601" y="1828800"/>
            <a:ext cx="6172199" cy="4833257"/>
          </a:xfrm>
        </p:spPr>
        <p:txBody>
          <a:bodyPr>
            <a:normAutofit/>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08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9000" y="-11004"/>
            <a:ext cx="11302999"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11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0" y="-25400"/>
            <a:ext cx="11264900" cy="588179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8520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07" r="2286" b="12570"/>
          <a:stretch/>
        </p:blipFill>
        <p:spPr>
          <a:xfrm>
            <a:off x="661541" y="-12527"/>
            <a:ext cx="11538810" cy="587470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3476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1700" y="-11004"/>
            <a:ext cx="11303000"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833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b="-4055"/>
          <a:stretch/>
        </p:blipFill>
        <p:spPr>
          <a:xfrm>
            <a:off x="901700" y="-11004"/>
            <a:ext cx="11290299"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656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5350" y="0"/>
            <a:ext cx="11315699" cy="5867400"/>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18" name="Content Placeholder 2"/>
          <p:cNvSpPr>
            <a:spLocks noGrp="1"/>
          </p:cNvSpPr>
          <p:nvPr>
            <p:ph idx="10" hasCustomPrompt="1"/>
          </p:nvPr>
        </p:nvSpPr>
        <p:spPr>
          <a:xfrm>
            <a:off x="1179286" y="5334001"/>
            <a:ext cx="10980518" cy="408229"/>
          </a:xfrm>
        </p:spPr>
        <p:txBody>
          <a:bodyPr>
            <a:normAutofit/>
          </a:bodyPr>
          <a:lstStyle>
            <a:lvl1pPr marL="0" indent="0">
              <a:buNone/>
              <a:defRPr sz="2000">
                <a:solidFill>
                  <a:schemeClr val="bg1"/>
                </a:solidFill>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20" name="Rectangle 19"/>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24" name="Straight Connector 23"/>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65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399" y="-12700"/>
            <a:ext cx="11290301" cy="5880100"/>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18" name="Content Placeholder 2"/>
          <p:cNvSpPr>
            <a:spLocks noGrp="1"/>
          </p:cNvSpPr>
          <p:nvPr>
            <p:ph idx="10" hasCustomPrompt="1"/>
          </p:nvPr>
        </p:nvSpPr>
        <p:spPr>
          <a:xfrm>
            <a:off x="1179286" y="5334001"/>
            <a:ext cx="10980518" cy="408229"/>
          </a:xfrm>
        </p:spPr>
        <p:txBody>
          <a:bodyPr>
            <a:normAutofit/>
          </a:bodyPr>
          <a:lstStyle>
            <a:lvl1pPr marL="0" indent="0">
              <a:buNone/>
              <a:defRPr sz="2000">
                <a:solidFill>
                  <a:schemeClr val="bg1"/>
                </a:solidFill>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20" name="Rectangle 19"/>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24" name="Straight Connector 23"/>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328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0" y="0"/>
            <a:ext cx="11277599" cy="5867400"/>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18" name="Content Placeholder 2"/>
          <p:cNvSpPr>
            <a:spLocks noGrp="1"/>
          </p:cNvSpPr>
          <p:nvPr>
            <p:ph idx="10" hasCustomPrompt="1"/>
          </p:nvPr>
        </p:nvSpPr>
        <p:spPr>
          <a:xfrm>
            <a:off x="1179286" y="5334001"/>
            <a:ext cx="10980518" cy="408229"/>
          </a:xfrm>
        </p:spPr>
        <p:txBody>
          <a:bodyPr>
            <a:normAutofit/>
          </a:bodyPr>
          <a:lstStyle>
            <a:lvl1pPr marL="0" indent="0">
              <a:buNone/>
              <a:defRPr sz="2000">
                <a:solidFill>
                  <a:schemeClr val="bg1"/>
                </a:solidFill>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20" name="Rectangle 19"/>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24" name="Straight Connector 23"/>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5616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1700" y="-11004"/>
            <a:ext cx="11290300"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3554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0" y="0"/>
            <a:ext cx="11277600" cy="5867400"/>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18" name="Content Placeholder 2"/>
          <p:cNvSpPr>
            <a:spLocks noGrp="1"/>
          </p:cNvSpPr>
          <p:nvPr>
            <p:ph idx="10" hasCustomPrompt="1"/>
          </p:nvPr>
        </p:nvSpPr>
        <p:spPr>
          <a:xfrm>
            <a:off x="1179286" y="5334001"/>
            <a:ext cx="10980518" cy="408229"/>
          </a:xfrm>
        </p:spPr>
        <p:txBody>
          <a:bodyPr>
            <a:normAutofit/>
          </a:bodyPr>
          <a:lstStyle>
            <a:lvl1pPr marL="0" indent="0">
              <a:buNone/>
              <a:defRPr sz="2000">
                <a:solidFill>
                  <a:schemeClr val="bg1"/>
                </a:solidFill>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20" name="Rectangle 19"/>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24" name="Straight Connector 23"/>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29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6" name="Rectangle 5"/>
          <p:cNvSpPr/>
          <p:nvPr userDrawn="1"/>
        </p:nvSpPr>
        <p:spPr>
          <a:xfrm>
            <a:off x="0" y="6662057"/>
            <a:ext cx="121920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p:nvPr>
        </p:nvSpPr>
        <p:spPr>
          <a:xfrm>
            <a:off x="584199" y="838200"/>
            <a:ext cx="11760201" cy="762000"/>
          </a:xfrm>
        </p:spPr>
        <p:txBody>
          <a:bodyPr anchor="b">
            <a:normAutofit/>
          </a:bodyPr>
          <a:lstStyle>
            <a:lvl1pPr>
              <a:defRPr sz="4000">
                <a:solidFill>
                  <a:schemeClr val="accent4"/>
                </a:solidFill>
              </a:defRPr>
            </a:lvl1pPr>
          </a:lstStyle>
          <a:p>
            <a:r>
              <a:rPr lang="en-US" dirty="0"/>
              <a:t>Click to edit</a:t>
            </a:r>
          </a:p>
        </p:txBody>
      </p:sp>
      <p:sp>
        <p:nvSpPr>
          <p:cNvPr id="8" name="Content Placeholder 2"/>
          <p:cNvSpPr>
            <a:spLocks noGrp="1"/>
          </p:cNvSpPr>
          <p:nvPr>
            <p:ph idx="10"/>
          </p:nvPr>
        </p:nvSpPr>
        <p:spPr>
          <a:xfrm>
            <a:off x="584200" y="1828800"/>
            <a:ext cx="11760200" cy="4648200"/>
          </a:xfrm>
        </p:spPr>
        <p:txBody>
          <a:bodyPr>
            <a:normAutofit/>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660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0" y="0"/>
            <a:ext cx="11277600" cy="5867400"/>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18" name="Content Placeholder 2"/>
          <p:cNvSpPr>
            <a:spLocks noGrp="1"/>
          </p:cNvSpPr>
          <p:nvPr>
            <p:ph idx="10" hasCustomPrompt="1"/>
          </p:nvPr>
        </p:nvSpPr>
        <p:spPr>
          <a:xfrm>
            <a:off x="1179286" y="5334001"/>
            <a:ext cx="10980518" cy="408229"/>
          </a:xfrm>
        </p:spPr>
        <p:txBody>
          <a:bodyPr>
            <a:normAutofit/>
          </a:bodyPr>
          <a:lstStyle>
            <a:lvl1pPr marL="0" indent="0">
              <a:buNone/>
              <a:defRPr sz="2000">
                <a:solidFill>
                  <a:schemeClr val="bg1"/>
                </a:solidFill>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20" name="Rectangle 19"/>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24" name="Straight Connector 23"/>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173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2" name="Rectangle 1"/>
          <p:cNvSpPr/>
          <p:nvPr userDrawn="1"/>
        </p:nvSpPr>
        <p:spPr>
          <a:xfrm>
            <a:off x="0" y="6662057"/>
            <a:ext cx="121920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1"/>
          <p:cNvSpPr>
            <a:spLocks noGrp="1"/>
          </p:cNvSpPr>
          <p:nvPr>
            <p:ph type="title"/>
          </p:nvPr>
        </p:nvSpPr>
        <p:spPr>
          <a:xfrm>
            <a:off x="584199" y="838200"/>
            <a:ext cx="11760201" cy="762000"/>
          </a:xfrm>
        </p:spPr>
        <p:txBody>
          <a:bodyPr anchor="b">
            <a:normAutofit/>
          </a:bodyPr>
          <a:lstStyle>
            <a:lvl1pPr>
              <a:defRPr sz="4000">
                <a:solidFill>
                  <a:schemeClr val="accent4"/>
                </a:solidFill>
              </a:defRPr>
            </a:lvl1pPr>
          </a:lstStyle>
          <a:p>
            <a:r>
              <a:rPr lang="en-US" dirty="0"/>
              <a:t>Click to edit</a:t>
            </a:r>
          </a:p>
        </p:txBody>
      </p:sp>
      <p:sp>
        <p:nvSpPr>
          <p:cNvPr id="4" name="Oval 3"/>
          <p:cNvSpPr>
            <a:spLocks noChangeAspect="1"/>
          </p:cNvSpPr>
          <p:nvPr userDrawn="1"/>
        </p:nvSpPr>
        <p:spPr>
          <a:xfrm>
            <a:off x="1333328" y="1854200"/>
            <a:ext cx="2133600" cy="2133600"/>
          </a:xfrm>
          <a:prstGeom prst="ellipse">
            <a:avLst/>
          </a:prstGeom>
          <a:blipFill>
            <a:blip r:embed="rId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a:spLocks noChangeAspect="1"/>
          </p:cNvSpPr>
          <p:nvPr userDrawn="1"/>
        </p:nvSpPr>
        <p:spPr>
          <a:xfrm>
            <a:off x="5041900" y="1828800"/>
            <a:ext cx="2133600" cy="2133600"/>
          </a:xfrm>
          <a:prstGeom prst="ellipse">
            <a:avLst/>
          </a:prstGeom>
          <a:blipFill>
            <a:blip r:embed="rId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userDrawn="1"/>
        </p:nvSpPr>
        <p:spPr>
          <a:xfrm>
            <a:off x="8763000" y="1803400"/>
            <a:ext cx="2133600" cy="2133600"/>
          </a:xfrm>
          <a:prstGeom prst="ellipse">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76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pic>
        <p:nvPicPr>
          <p:cNvPr id="2" name="Content Placeholder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04799"/>
            <a:ext cx="12192001" cy="647700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38200"/>
            <a:ext cx="12192000" cy="848589"/>
          </a:xfrm>
          <a:prstGeom prst="rect">
            <a:avLst/>
          </a:prstGeom>
        </p:spPr>
      </p:pic>
      <p:sp>
        <p:nvSpPr>
          <p:cNvPr id="4" name="Rectangle 3"/>
          <p:cNvSpPr/>
          <p:nvPr userDrawn="1"/>
        </p:nvSpPr>
        <p:spPr>
          <a:xfrm>
            <a:off x="0" y="6662057"/>
            <a:ext cx="121920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1"/>
          <p:cNvSpPr>
            <a:spLocks noGrp="1"/>
          </p:cNvSpPr>
          <p:nvPr>
            <p:ph type="title"/>
          </p:nvPr>
        </p:nvSpPr>
        <p:spPr>
          <a:xfrm>
            <a:off x="228600" y="838200"/>
            <a:ext cx="11760201" cy="762000"/>
          </a:xfrm>
        </p:spPr>
        <p:txBody>
          <a:bodyPr anchor="b">
            <a:normAutofit/>
          </a:bodyPr>
          <a:lstStyle>
            <a:lvl1pPr algn="ctr">
              <a:defRPr sz="4000">
                <a:solidFill>
                  <a:schemeClr val="accent4"/>
                </a:solidFill>
              </a:defRPr>
            </a:lvl1pPr>
          </a:lstStyle>
          <a:p>
            <a:r>
              <a:rPr lang="en-US" dirty="0"/>
              <a:t>Click to edit</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16738" y="0"/>
            <a:ext cx="1575262" cy="831273"/>
          </a:xfrm>
          <a:prstGeom prst="rect">
            <a:avLst/>
          </a:prstGeom>
        </p:spPr>
      </p:pic>
    </p:spTree>
    <p:extLst>
      <p:ext uri="{BB962C8B-B14F-4D97-AF65-F5344CB8AC3E}">
        <p14:creationId xmlns:p14="http://schemas.microsoft.com/office/powerpoint/2010/main" val="255368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2" name="Rectangle 1"/>
          <p:cNvSpPr/>
          <p:nvPr userDrawn="1"/>
        </p:nvSpPr>
        <p:spPr>
          <a:xfrm>
            <a:off x="0" y="6662057"/>
            <a:ext cx="121920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1"/>
          <p:cNvSpPr>
            <a:spLocks noGrp="1"/>
          </p:cNvSpPr>
          <p:nvPr>
            <p:ph type="title"/>
          </p:nvPr>
        </p:nvSpPr>
        <p:spPr>
          <a:xfrm>
            <a:off x="228600" y="838200"/>
            <a:ext cx="11760201" cy="762000"/>
          </a:xfrm>
        </p:spPr>
        <p:txBody>
          <a:bodyPr anchor="b">
            <a:normAutofit/>
          </a:bodyPr>
          <a:lstStyle>
            <a:lvl1pPr algn="ctr">
              <a:defRPr sz="4000">
                <a:solidFill>
                  <a:schemeClr val="accent4"/>
                </a:solidFill>
              </a:defRPr>
            </a:lvl1pPr>
          </a:lstStyle>
          <a:p>
            <a:r>
              <a:rPr lang="en-US" dirty="0"/>
              <a:t>Click to edit</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6910" y="5073277"/>
            <a:ext cx="2418836" cy="1456944"/>
          </a:xfrm>
          <a:prstGeom prst="rect">
            <a:avLst/>
          </a:prstGeom>
          <a:solidFill>
            <a:srgbClr val="D9C56C"/>
          </a:solidFill>
          <a:ln w="19050">
            <a:solidFill>
              <a:sysClr val="window" lastClr="FFFFFF"/>
            </a:solidFill>
          </a:ln>
        </p:spPr>
      </p:pic>
      <p:sp>
        <p:nvSpPr>
          <p:cNvPr id="5" name="Rectangle 4"/>
          <p:cNvSpPr/>
          <p:nvPr userDrawn="1"/>
        </p:nvSpPr>
        <p:spPr>
          <a:xfrm>
            <a:off x="2424748" y="6143985"/>
            <a:ext cx="2423160" cy="485414"/>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6" name="TextBox 5"/>
          <p:cNvSpPr txBox="1"/>
          <p:nvPr userDrawn="1"/>
        </p:nvSpPr>
        <p:spPr>
          <a:xfrm>
            <a:off x="2584599" y="6142489"/>
            <a:ext cx="2103459" cy="477182"/>
          </a:xfrm>
          <a:prstGeom prst="rect">
            <a:avLst/>
          </a:prstGeom>
          <a:noFill/>
        </p:spPr>
        <p:txBody>
          <a:bodyPr wrap="square" rtlCol="0">
            <a:spAutoFit/>
          </a:bodyPr>
          <a:lstStyle/>
          <a:p>
            <a:pPr marL="0" marR="0" lvl="0" indent="0" algn="ctr" defTabSz="914400" eaLnBrk="1" fontAlgn="auto" latinLnBrk="0" hangingPunct="1">
              <a:lnSpc>
                <a:spcPct val="150000"/>
              </a:lnSpc>
              <a:spcBef>
                <a:spcPts val="333"/>
              </a:spcBef>
              <a:spcAft>
                <a:spcPts val="0"/>
              </a:spcAft>
              <a:buClrTx/>
              <a:buSzTx/>
              <a:buFontTx/>
              <a:buNone/>
              <a:tabLst/>
              <a:defRPr/>
            </a:pPr>
            <a:r>
              <a:rPr kumimoji="0" lang="en-US" sz="1667" b="0" i="0" u="none" strike="noStrike" kern="0" cap="none" spc="0" normalizeH="0" baseline="0" noProof="0" dirty="0">
                <a:ln>
                  <a:noFill/>
                </a:ln>
                <a:solidFill>
                  <a:srgbClr val="6D6359"/>
                </a:solidFill>
                <a:effectLst/>
                <a:uLnTx/>
                <a:uFillTx/>
                <a:latin typeface="+mn-lt"/>
                <a:cs typeface="Gill Sans MT"/>
              </a:rPr>
              <a:t>2. Come together</a:t>
            </a:r>
          </a:p>
        </p:txBody>
      </p:sp>
      <p:pic>
        <p:nvPicPr>
          <p:cNvPr id="7" name="Picture 6"/>
          <p:cNvPicPr preferRelativeResize="0">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9112" y="5073277"/>
            <a:ext cx="2421628" cy="1295400"/>
          </a:xfrm>
          <a:prstGeom prst="rect">
            <a:avLst/>
          </a:prstGeom>
          <a:solidFill>
            <a:srgbClr val="B7C155"/>
          </a:solidFill>
          <a:ln w="19050">
            <a:solidFill>
              <a:sysClr val="window" lastClr="FFFFFF"/>
            </a:solidFill>
          </a:ln>
        </p:spPr>
      </p:pic>
      <p:sp>
        <p:nvSpPr>
          <p:cNvPr id="8" name="Rectangle 7"/>
          <p:cNvSpPr/>
          <p:nvPr userDrawn="1"/>
        </p:nvSpPr>
        <p:spPr>
          <a:xfrm>
            <a:off x="7331274" y="6152745"/>
            <a:ext cx="2423160" cy="476655"/>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9" name="TextBox 8"/>
          <p:cNvSpPr txBox="1"/>
          <p:nvPr userDrawn="1"/>
        </p:nvSpPr>
        <p:spPr>
          <a:xfrm>
            <a:off x="7479866" y="6152218"/>
            <a:ext cx="2125977" cy="477182"/>
          </a:xfrm>
          <a:prstGeom prst="rect">
            <a:avLst/>
          </a:prstGeom>
          <a:noFill/>
        </p:spPr>
        <p:txBody>
          <a:bodyPr wrap="square" rtlCol="0">
            <a:spAutoFit/>
          </a:bodyPr>
          <a:lstStyle/>
          <a:p>
            <a:pPr marL="0" marR="0" lvl="0" indent="0" algn="ctr" defTabSz="914400" eaLnBrk="1" fontAlgn="auto" latinLnBrk="0" hangingPunct="1">
              <a:lnSpc>
                <a:spcPct val="150000"/>
              </a:lnSpc>
              <a:spcBef>
                <a:spcPts val="333"/>
              </a:spcBef>
              <a:spcAft>
                <a:spcPts val="0"/>
              </a:spcAft>
              <a:buClrTx/>
              <a:buSzTx/>
              <a:buFontTx/>
              <a:buNone/>
              <a:tabLst/>
              <a:defRPr/>
            </a:pPr>
            <a:r>
              <a:rPr kumimoji="0" lang="en-US" sz="1667" b="0" i="0" u="none" strike="noStrike" kern="0" cap="none" spc="0" normalizeH="0" baseline="0" noProof="0" dirty="0">
                <a:ln>
                  <a:noFill/>
                </a:ln>
                <a:solidFill>
                  <a:srgbClr val="6D6359"/>
                </a:solidFill>
                <a:effectLst/>
                <a:uLnTx/>
                <a:uFillTx/>
                <a:latin typeface="+mn-lt"/>
                <a:cs typeface="Gill Sans MT"/>
              </a:rPr>
              <a:t>4. Design solutions</a:t>
            </a:r>
          </a:p>
        </p:txBody>
      </p:sp>
      <p:pic>
        <p:nvPicPr>
          <p:cNvPr id="10" name="Picture 9"/>
          <p:cNvPicPr preferRelativeResize="0">
            <a:picLocks/>
          </p:cNvPicPr>
          <p:nvPr userDrawn="1"/>
        </p:nvPicPr>
        <p:blipFill rotWithShape="1">
          <a:blip r:embed="rId4" cstate="print">
            <a:extLst>
              <a:ext uri="{28A0092B-C50C-407E-A947-70E740481C1C}">
                <a14:useLocalDpi xmlns:a14="http://schemas.microsoft.com/office/drawing/2010/main"/>
              </a:ext>
            </a:extLst>
          </a:blip>
          <a:srcRect/>
          <a:stretch/>
        </p:blipFill>
        <p:spPr>
          <a:xfrm>
            <a:off x="9784537" y="5073277"/>
            <a:ext cx="2423160" cy="1479923"/>
          </a:xfrm>
          <a:prstGeom prst="rect">
            <a:avLst/>
          </a:prstGeom>
          <a:ln w="19050">
            <a:solidFill>
              <a:sysClr val="window" lastClr="FFFFFF"/>
            </a:solidFill>
          </a:ln>
        </p:spPr>
      </p:pic>
      <p:sp>
        <p:nvSpPr>
          <p:cNvPr id="11" name="Rectangle 10"/>
          <p:cNvSpPr/>
          <p:nvPr userDrawn="1"/>
        </p:nvSpPr>
        <p:spPr>
          <a:xfrm>
            <a:off x="9784537" y="6147669"/>
            <a:ext cx="2423160" cy="476655"/>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12" name="TextBox 11"/>
          <p:cNvSpPr txBox="1"/>
          <p:nvPr userDrawn="1"/>
        </p:nvSpPr>
        <p:spPr>
          <a:xfrm>
            <a:off x="9972786" y="6147142"/>
            <a:ext cx="2046663" cy="477182"/>
          </a:xfrm>
          <a:prstGeom prst="rect">
            <a:avLst/>
          </a:prstGeom>
          <a:noFill/>
        </p:spPr>
        <p:txBody>
          <a:bodyPr wrap="square" rtlCol="0">
            <a:spAutoFit/>
          </a:bodyPr>
          <a:lstStyle/>
          <a:p>
            <a:pPr marL="0" marR="0" lvl="0" indent="0" algn="ctr" defTabSz="914400" eaLnBrk="1" fontAlgn="auto" latinLnBrk="0" hangingPunct="1">
              <a:lnSpc>
                <a:spcPct val="150000"/>
              </a:lnSpc>
              <a:spcBef>
                <a:spcPts val="333"/>
              </a:spcBef>
              <a:spcAft>
                <a:spcPts val="0"/>
              </a:spcAft>
              <a:buClrTx/>
              <a:buSzTx/>
              <a:buFontTx/>
              <a:buNone/>
              <a:tabLst/>
              <a:defRPr/>
            </a:pPr>
            <a:r>
              <a:rPr kumimoji="0" lang="en-US" sz="1667" b="0" i="0" u="none" strike="noStrike" kern="0" cap="none" spc="0" normalizeH="0" baseline="0" noProof="0" dirty="0">
                <a:ln>
                  <a:noFill/>
                </a:ln>
                <a:solidFill>
                  <a:srgbClr val="6D6359"/>
                </a:solidFill>
                <a:effectLst/>
                <a:uLnTx/>
                <a:uFillTx/>
                <a:latin typeface="+mn-lt"/>
                <a:cs typeface="Gill Sans MT"/>
              </a:rPr>
              <a:t>5. Take ownership</a:t>
            </a: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878011" y="5073277"/>
            <a:ext cx="2423160" cy="1524000"/>
          </a:xfrm>
          <a:prstGeom prst="rect">
            <a:avLst/>
          </a:prstGeom>
          <a:solidFill>
            <a:srgbClr val="D2C367"/>
          </a:solidFill>
          <a:ln w="19050">
            <a:solidFill>
              <a:sysClr val="window" lastClr="FFFFFF"/>
            </a:solidFill>
          </a:ln>
        </p:spPr>
      </p:pic>
      <p:sp>
        <p:nvSpPr>
          <p:cNvPr id="14" name="Rectangle 13"/>
          <p:cNvSpPr/>
          <p:nvPr userDrawn="1"/>
        </p:nvSpPr>
        <p:spPr>
          <a:xfrm>
            <a:off x="4878011" y="6152744"/>
            <a:ext cx="2423160" cy="476655"/>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15" name="TextBox 14"/>
          <p:cNvSpPr txBox="1"/>
          <p:nvPr userDrawn="1"/>
        </p:nvSpPr>
        <p:spPr>
          <a:xfrm>
            <a:off x="5008131" y="6152217"/>
            <a:ext cx="2162920" cy="477182"/>
          </a:xfrm>
          <a:prstGeom prst="rect">
            <a:avLst/>
          </a:prstGeom>
          <a:noFill/>
        </p:spPr>
        <p:txBody>
          <a:bodyPr wrap="square" rtlCol="0">
            <a:spAutoFit/>
          </a:bodyPr>
          <a:lstStyle/>
          <a:p>
            <a:pPr marL="0" marR="0" lvl="0" indent="0" algn="ctr" defTabSz="914400" eaLnBrk="1" fontAlgn="auto" latinLnBrk="0" hangingPunct="1">
              <a:lnSpc>
                <a:spcPct val="150000"/>
              </a:lnSpc>
              <a:spcBef>
                <a:spcPts val="333"/>
              </a:spcBef>
              <a:spcAft>
                <a:spcPts val="0"/>
              </a:spcAft>
              <a:buClrTx/>
              <a:buSzTx/>
              <a:buFontTx/>
              <a:buNone/>
              <a:tabLst/>
              <a:defRPr/>
            </a:pPr>
            <a:r>
              <a:rPr kumimoji="0" lang="en-US" sz="1667" b="0" i="0" u="none" strike="noStrike" kern="0" cap="none" spc="0" normalizeH="0" baseline="0" noProof="0" dirty="0">
                <a:ln>
                  <a:noFill/>
                </a:ln>
                <a:solidFill>
                  <a:srgbClr val="6D6359"/>
                </a:solidFill>
                <a:effectLst/>
                <a:uLnTx/>
                <a:uFillTx/>
                <a:latin typeface="+mn-lt"/>
                <a:cs typeface="Gill Sans MT"/>
              </a:rPr>
              <a:t>3. Make decisions</a:t>
            </a:r>
          </a:p>
        </p:txBody>
      </p:sp>
      <p:pic>
        <p:nvPicPr>
          <p:cNvPr id="16" name="Picture 15"/>
          <p:cNvPicPr>
            <a:picLocks noChangeAspect="1"/>
          </p:cNvPicPr>
          <p:nvPr userDrawn="1"/>
        </p:nvPicPr>
        <p:blipFill rotWithShape="1">
          <a:blip r:embed="rId6" cstate="print">
            <a:extLst>
              <a:ext uri="{28A0092B-C50C-407E-A947-70E740481C1C}">
                <a14:useLocalDpi xmlns:a14="http://schemas.microsoft.com/office/drawing/2010/main"/>
              </a:ext>
            </a:extLst>
          </a:blip>
          <a:srcRect b="-5265"/>
          <a:stretch/>
        </p:blipFill>
        <p:spPr>
          <a:xfrm>
            <a:off x="-29596" y="5073277"/>
            <a:ext cx="2423160" cy="1524000"/>
          </a:xfrm>
          <a:prstGeom prst="rect">
            <a:avLst/>
          </a:prstGeom>
          <a:solidFill>
            <a:srgbClr val="F1DCAF"/>
          </a:solidFill>
          <a:ln w="19050">
            <a:solidFill>
              <a:sysClr val="window" lastClr="FFFFFF"/>
            </a:solidFill>
          </a:ln>
        </p:spPr>
      </p:pic>
      <p:sp>
        <p:nvSpPr>
          <p:cNvPr id="17" name="Rectangle 16"/>
          <p:cNvSpPr/>
          <p:nvPr userDrawn="1"/>
        </p:nvSpPr>
        <p:spPr>
          <a:xfrm>
            <a:off x="-29596" y="6146027"/>
            <a:ext cx="2423160" cy="476655"/>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18" name="TextBox 17"/>
          <p:cNvSpPr txBox="1"/>
          <p:nvPr userDrawn="1"/>
        </p:nvSpPr>
        <p:spPr>
          <a:xfrm>
            <a:off x="214653" y="6145500"/>
            <a:ext cx="1934663" cy="477182"/>
          </a:xfrm>
          <a:prstGeom prst="rect">
            <a:avLst/>
          </a:prstGeom>
          <a:noFill/>
        </p:spPr>
        <p:txBody>
          <a:bodyPr wrap="square" rtlCol="0">
            <a:spAutoFit/>
          </a:bodyPr>
          <a:lstStyle/>
          <a:p>
            <a:pPr marL="0" marR="0" lvl="0" indent="0" algn="ctr" defTabSz="914400" eaLnBrk="1" fontAlgn="auto" latinLnBrk="0" hangingPunct="1">
              <a:lnSpc>
                <a:spcPct val="150000"/>
              </a:lnSpc>
              <a:spcBef>
                <a:spcPts val="333"/>
              </a:spcBef>
              <a:spcAft>
                <a:spcPts val="0"/>
              </a:spcAft>
              <a:buClrTx/>
              <a:buSzTx/>
              <a:buFontTx/>
              <a:buNone/>
              <a:tabLst/>
              <a:defRPr/>
            </a:pPr>
            <a:r>
              <a:rPr kumimoji="0" lang="en-US" sz="1667" b="0" i="0" u="none" strike="noStrike" kern="0" cap="none" spc="0" normalizeH="0" baseline="0" noProof="0" dirty="0">
                <a:ln>
                  <a:noFill/>
                </a:ln>
                <a:solidFill>
                  <a:srgbClr val="6D6359"/>
                </a:solidFill>
                <a:effectLst/>
                <a:uLnTx/>
                <a:uFillTx/>
                <a:latin typeface="+mn-lt"/>
                <a:cs typeface="Gill Sans MT"/>
              </a:rPr>
              <a:t>1. Build trust</a:t>
            </a:r>
          </a:p>
        </p:txBody>
      </p:sp>
      <p:pic>
        <p:nvPicPr>
          <p:cNvPr id="19" name="Picture 18"/>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1676399"/>
            <a:ext cx="12192000" cy="3368825"/>
          </a:xfrm>
          <a:prstGeom prst="rect">
            <a:avLst/>
          </a:prstGeom>
          <a:ln>
            <a:noFill/>
          </a:ln>
        </p:spPr>
      </p:pic>
    </p:spTree>
    <p:extLst>
      <p:ext uri="{BB962C8B-B14F-4D97-AF65-F5344CB8AC3E}">
        <p14:creationId xmlns:p14="http://schemas.microsoft.com/office/powerpoint/2010/main" val="285466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6" name="Rectangle 5"/>
          <p:cNvSpPr/>
          <p:nvPr userDrawn="1"/>
        </p:nvSpPr>
        <p:spPr>
          <a:xfrm>
            <a:off x="0" y="6662057"/>
            <a:ext cx="12192000" cy="19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hasCustomPrompt="1"/>
          </p:nvPr>
        </p:nvSpPr>
        <p:spPr>
          <a:xfrm>
            <a:off x="584199" y="838200"/>
            <a:ext cx="11760201" cy="762000"/>
          </a:xfrm>
        </p:spPr>
        <p:txBody>
          <a:bodyPr anchor="b">
            <a:normAutofit/>
          </a:bodyPr>
          <a:lstStyle>
            <a:lvl1pPr>
              <a:defRPr sz="4000">
                <a:solidFill>
                  <a:schemeClr val="accent4"/>
                </a:solidFill>
              </a:defRPr>
            </a:lvl1pPr>
          </a:lstStyle>
          <a:p>
            <a:r>
              <a:rPr lang="en-US" dirty="0"/>
              <a:t>Meet our team</a:t>
            </a:r>
          </a:p>
        </p:txBody>
      </p:sp>
      <p:sp>
        <p:nvSpPr>
          <p:cNvPr id="3" name="Picture Placeholder 2"/>
          <p:cNvSpPr>
            <a:spLocks noGrp="1"/>
          </p:cNvSpPr>
          <p:nvPr>
            <p:ph type="pic" sz="quarter" idx="11"/>
          </p:nvPr>
        </p:nvSpPr>
        <p:spPr>
          <a:xfrm>
            <a:off x="584200" y="1828800"/>
            <a:ext cx="1054100" cy="1346200"/>
          </a:xfrm>
        </p:spPr>
        <p:txBody>
          <a:bodyPr>
            <a:normAutofit/>
          </a:bodyPr>
          <a:lstStyle>
            <a:lvl1pPr marL="0" indent="0">
              <a:buNone/>
              <a:defRPr sz="1200"/>
            </a:lvl1pPr>
          </a:lstStyle>
          <a:p>
            <a:endParaRPr lang="en-US" dirty="0"/>
          </a:p>
        </p:txBody>
      </p:sp>
      <p:sp>
        <p:nvSpPr>
          <p:cNvPr id="9" name="Picture Placeholder 2"/>
          <p:cNvSpPr>
            <a:spLocks noGrp="1"/>
          </p:cNvSpPr>
          <p:nvPr>
            <p:ph type="pic" sz="quarter" idx="12"/>
          </p:nvPr>
        </p:nvSpPr>
        <p:spPr>
          <a:xfrm>
            <a:off x="584199" y="3458028"/>
            <a:ext cx="1054100" cy="1346200"/>
          </a:xfr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3"/>
          </p:nvPr>
        </p:nvSpPr>
        <p:spPr>
          <a:xfrm>
            <a:off x="584199" y="5032828"/>
            <a:ext cx="1054100" cy="1346200"/>
          </a:xfr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4"/>
          </p:nvPr>
        </p:nvSpPr>
        <p:spPr>
          <a:xfrm>
            <a:off x="4264021" y="1828800"/>
            <a:ext cx="1054100" cy="1346200"/>
          </a:xfr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5"/>
          </p:nvPr>
        </p:nvSpPr>
        <p:spPr>
          <a:xfrm>
            <a:off x="4264022" y="3458028"/>
            <a:ext cx="1054100" cy="1346200"/>
          </a:xfr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16"/>
          </p:nvPr>
        </p:nvSpPr>
        <p:spPr>
          <a:xfrm>
            <a:off x="4264022" y="5032828"/>
            <a:ext cx="1054100" cy="1346200"/>
          </a:xfr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17"/>
          </p:nvPr>
        </p:nvSpPr>
        <p:spPr>
          <a:xfrm>
            <a:off x="7943842" y="1828799"/>
            <a:ext cx="1054100" cy="1346200"/>
          </a:xfrm>
        </p:spPr>
        <p:txBody>
          <a:bodyPr>
            <a:normAutofit/>
          </a:bodyPr>
          <a:lstStyle>
            <a:lvl1pPr marL="0" indent="0">
              <a:buNone/>
              <a:defRPr sz="1200"/>
            </a:lvl1pPr>
          </a:lstStyle>
          <a:p>
            <a:endParaRPr lang="en-US" dirty="0"/>
          </a:p>
        </p:txBody>
      </p:sp>
      <p:sp>
        <p:nvSpPr>
          <p:cNvPr id="15" name="Picture Placeholder 2"/>
          <p:cNvSpPr>
            <a:spLocks noGrp="1"/>
          </p:cNvSpPr>
          <p:nvPr>
            <p:ph type="pic" sz="quarter" idx="18"/>
          </p:nvPr>
        </p:nvSpPr>
        <p:spPr>
          <a:xfrm>
            <a:off x="7943842" y="3458028"/>
            <a:ext cx="1054100" cy="1346200"/>
          </a:xfrm>
        </p:spPr>
        <p:txBody>
          <a:bodyPr>
            <a:normAutofit/>
          </a:bodyPr>
          <a:lstStyle>
            <a:lvl1pPr marL="0" indent="0">
              <a:buNone/>
              <a:defRPr sz="1200"/>
            </a:lvl1pPr>
          </a:lstStyle>
          <a:p>
            <a:endParaRPr lang="en-US" dirty="0"/>
          </a:p>
        </p:txBody>
      </p:sp>
      <p:sp>
        <p:nvSpPr>
          <p:cNvPr id="16" name="Picture Placeholder 2"/>
          <p:cNvSpPr>
            <a:spLocks noGrp="1"/>
          </p:cNvSpPr>
          <p:nvPr>
            <p:ph type="pic" sz="quarter" idx="19"/>
          </p:nvPr>
        </p:nvSpPr>
        <p:spPr>
          <a:xfrm>
            <a:off x="7943848" y="5032828"/>
            <a:ext cx="1054100" cy="1346200"/>
          </a:xfrm>
        </p:spPr>
        <p:txBody>
          <a:bodyPr>
            <a:normAutofit/>
          </a:bodyPr>
          <a:lstStyle>
            <a:lvl1pPr marL="0" indent="0">
              <a:buNone/>
              <a:defRPr sz="1200"/>
            </a:lvl1pPr>
          </a:lstStyle>
          <a:p>
            <a:endParaRPr lang="en-US" dirty="0"/>
          </a:p>
        </p:txBody>
      </p:sp>
      <p:sp>
        <p:nvSpPr>
          <p:cNvPr id="5" name="Text Placeholder 4"/>
          <p:cNvSpPr>
            <a:spLocks noGrp="1"/>
          </p:cNvSpPr>
          <p:nvPr>
            <p:ph type="body" sz="quarter" idx="20" hasCustomPrompt="1"/>
          </p:nvPr>
        </p:nvSpPr>
        <p:spPr>
          <a:xfrm>
            <a:off x="1828800" y="1828800"/>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17" name="Text Placeholder 4"/>
          <p:cNvSpPr>
            <a:spLocks noGrp="1"/>
          </p:cNvSpPr>
          <p:nvPr>
            <p:ph type="body" sz="quarter" idx="21" hasCustomPrompt="1"/>
          </p:nvPr>
        </p:nvSpPr>
        <p:spPr>
          <a:xfrm>
            <a:off x="1828800" y="3458028"/>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18" name="Text Placeholder 4"/>
          <p:cNvSpPr>
            <a:spLocks noGrp="1"/>
          </p:cNvSpPr>
          <p:nvPr>
            <p:ph type="body" sz="quarter" idx="22" hasCustomPrompt="1"/>
          </p:nvPr>
        </p:nvSpPr>
        <p:spPr>
          <a:xfrm>
            <a:off x="1828800" y="5032828"/>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19" name="Text Placeholder 4"/>
          <p:cNvSpPr>
            <a:spLocks noGrp="1"/>
          </p:cNvSpPr>
          <p:nvPr>
            <p:ph type="body" sz="quarter" idx="23" hasCustomPrompt="1"/>
          </p:nvPr>
        </p:nvSpPr>
        <p:spPr>
          <a:xfrm>
            <a:off x="5513381" y="1828799"/>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20" name="Text Placeholder 4"/>
          <p:cNvSpPr>
            <a:spLocks noGrp="1"/>
          </p:cNvSpPr>
          <p:nvPr>
            <p:ph type="body" sz="quarter" idx="24" hasCustomPrompt="1"/>
          </p:nvPr>
        </p:nvSpPr>
        <p:spPr>
          <a:xfrm>
            <a:off x="5513381" y="3458028"/>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21" name="Text Placeholder 4"/>
          <p:cNvSpPr>
            <a:spLocks noGrp="1"/>
          </p:cNvSpPr>
          <p:nvPr>
            <p:ph type="body" sz="quarter" idx="25" hasCustomPrompt="1"/>
          </p:nvPr>
        </p:nvSpPr>
        <p:spPr>
          <a:xfrm>
            <a:off x="5513381" y="5032828"/>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22" name="Text Placeholder 4"/>
          <p:cNvSpPr>
            <a:spLocks noGrp="1"/>
          </p:cNvSpPr>
          <p:nvPr>
            <p:ph type="body" sz="quarter" idx="26" hasCustomPrompt="1"/>
          </p:nvPr>
        </p:nvSpPr>
        <p:spPr>
          <a:xfrm>
            <a:off x="9193202" y="1828798"/>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23" name="Text Placeholder 4"/>
          <p:cNvSpPr>
            <a:spLocks noGrp="1"/>
          </p:cNvSpPr>
          <p:nvPr>
            <p:ph type="body" sz="quarter" idx="27" hasCustomPrompt="1"/>
          </p:nvPr>
        </p:nvSpPr>
        <p:spPr>
          <a:xfrm>
            <a:off x="9193202" y="3458027"/>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
        <p:nvSpPr>
          <p:cNvPr id="24" name="Text Placeholder 4"/>
          <p:cNvSpPr>
            <a:spLocks noGrp="1"/>
          </p:cNvSpPr>
          <p:nvPr>
            <p:ph type="body" sz="quarter" idx="28" hasCustomPrompt="1"/>
          </p:nvPr>
        </p:nvSpPr>
        <p:spPr>
          <a:xfrm>
            <a:off x="9193202" y="5032827"/>
            <a:ext cx="2235200" cy="1346200"/>
          </a:xfrm>
        </p:spPr>
        <p:txBody>
          <a:bodyPr>
            <a:normAutofit/>
          </a:bodyPr>
          <a:lstStyle>
            <a:lvl1pPr marL="0" indent="0">
              <a:buNone/>
              <a:defRPr sz="1700">
                <a:solidFill>
                  <a:schemeClr val="tx2"/>
                </a:solidFill>
              </a:defRPr>
            </a:lvl1pPr>
          </a:lstStyle>
          <a:p>
            <a:pPr lvl="0"/>
            <a:r>
              <a:rPr lang="en-US" dirty="0"/>
              <a:t>Name</a:t>
            </a:r>
          </a:p>
          <a:p>
            <a:pPr lvl="0"/>
            <a:r>
              <a:rPr lang="en-US" dirty="0"/>
              <a:t>Title</a:t>
            </a:r>
          </a:p>
        </p:txBody>
      </p:sp>
    </p:spTree>
    <p:extLst>
      <p:ext uri="{BB962C8B-B14F-4D97-AF65-F5344CB8AC3E}">
        <p14:creationId xmlns:p14="http://schemas.microsoft.com/office/powerpoint/2010/main" val="3561674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3974" y="0"/>
            <a:ext cx="11288025"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463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6300" y="-11004"/>
            <a:ext cx="11315700"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889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1700" y="-11004"/>
            <a:ext cx="11290300" cy="58674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t="41694" b="48908"/>
          <a:stretch/>
        </p:blipFill>
        <p:spPr>
          <a:xfrm>
            <a:off x="839364" y="4502203"/>
            <a:ext cx="11352636" cy="1380727"/>
          </a:xfrm>
          <a:prstGeom prst="rect">
            <a:avLst/>
          </a:prstGeom>
        </p:spPr>
      </p:pic>
      <p:sp>
        <p:nvSpPr>
          <p:cNvPr id="9" name="Content Placeholder 2"/>
          <p:cNvSpPr>
            <a:spLocks noGrp="1"/>
          </p:cNvSpPr>
          <p:nvPr>
            <p:ph idx="10" hasCustomPrompt="1"/>
          </p:nvPr>
        </p:nvSpPr>
        <p:spPr>
          <a:xfrm>
            <a:off x="1179286" y="5334001"/>
            <a:ext cx="10980518" cy="408229"/>
          </a:xfrm>
        </p:spPr>
        <p:txBody>
          <a:bodyPr>
            <a:normAutofit/>
          </a:bodyPr>
          <a:lstStyle>
            <a:lvl1pPr marL="0" indent="0">
              <a:buNone/>
              <a:defRPr sz="2000" baseline="0">
                <a:solidFill>
                  <a:schemeClr val="bg1"/>
                </a:solidFill>
                <a:latin typeface="+mn-lt"/>
              </a:defRPr>
            </a:lvl1pPr>
            <a:lvl2pPr marL="457200" indent="0">
              <a:buNone/>
              <a:defRPr sz="2000">
                <a:solidFill>
                  <a:schemeClr val="tx2">
                    <a:lumMod val="75000"/>
                  </a:schemeClr>
                </a:solidFill>
              </a:defRPr>
            </a:lvl2pPr>
            <a:lvl3pPr marL="914400" indent="0">
              <a:buNone/>
              <a:defRPr sz="1800">
                <a:solidFill>
                  <a:schemeClr val="tx2">
                    <a:lumMod val="75000"/>
                  </a:schemeClr>
                </a:solidFill>
              </a:defRPr>
            </a:lvl3pPr>
            <a:lvl4pPr marL="1371600" indent="0">
              <a:buNone/>
              <a:defRPr sz="1600">
                <a:solidFill>
                  <a:schemeClr val="tx2">
                    <a:lumMod val="75000"/>
                  </a:schemeClr>
                </a:solidFill>
              </a:defRPr>
            </a:lvl4pPr>
            <a:lvl5pPr marL="1828800" indent="0">
              <a:buNone/>
              <a:defRPr sz="1600">
                <a:solidFill>
                  <a:schemeClr val="tx2">
                    <a:lumMod val="75000"/>
                  </a:schemeClr>
                </a:solidFill>
              </a:defRPr>
            </a:lvl5pPr>
          </a:lstStyle>
          <a:p>
            <a:r>
              <a:rPr lang="en-US" dirty="0"/>
              <a:t>Presenter name | date</a:t>
            </a: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1"/>
            <a:ext cx="914400" cy="6858000"/>
          </a:xfrm>
          <a:prstGeom prst="rect">
            <a:avLst/>
          </a:prstGeom>
          <a:solidFill>
            <a:schemeClr val="bg1"/>
          </a:solidFill>
        </p:spPr>
      </p:pic>
      <p:sp>
        <p:nvSpPr>
          <p:cNvPr id="11" name="Rectangle 10"/>
          <p:cNvSpPr/>
          <p:nvPr userDrawn="1"/>
        </p:nvSpPr>
        <p:spPr>
          <a:xfrm>
            <a:off x="0" y="4502204"/>
            <a:ext cx="914400" cy="1380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11"/>
          <p:cNvSpPr/>
          <p:nvPr userDrawn="1"/>
        </p:nvSpPr>
        <p:spPr>
          <a:xfrm>
            <a:off x="914400" y="5723633"/>
            <a:ext cx="11267175" cy="159297"/>
          </a:xfrm>
          <a:prstGeom prst="rect">
            <a:avLst/>
          </a:prstGeom>
          <a:solidFill>
            <a:srgbClr val="005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1153886" y="4572000"/>
            <a:ext cx="11038114" cy="762000"/>
          </a:xfrm>
        </p:spPr>
        <p:txBody>
          <a:bodyPr anchor="b">
            <a:noAutofit/>
          </a:bodyPr>
          <a:lstStyle>
            <a:lvl1pPr>
              <a:defRPr sz="4000">
                <a:solidFill>
                  <a:schemeClr val="bg1"/>
                </a:solidFill>
              </a:defRPr>
            </a:lvl1pPr>
          </a:lstStyle>
          <a:p>
            <a:r>
              <a:rPr lang="en-US" dirty="0"/>
              <a:t>Business solutions for a better world</a:t>
            </a: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6451" y="5893933"/>
            <a:ext cx="1855124" cy="902757"/>
          </a:xfrm>
          <a:prstGeom prst="rect">
            <a:avLst/>
          </a:prstGeom>
        </p:spPr>
      </p:pic>
      <p:cxnSp>
        <p:nvCxnSpPr>
          <p:cNvPr id="15" name="Straight Connector 14"/>
          <p:cNvCxnSpPr/>
          <p:nvPr userDrawn="1"/>
        </p:nvCxnSpPr>
        <p:spPr>
          <a:xfrm>
            <a:off x="1005346" y="-1"/>
            <a:ext cx="0" cy="5876526"/>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545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616738" y="0"/>
            <a:ext cx="1575262" cy="831273"/>
          </a:xfrm>
          <a:prstGeom prst="rect">
            <a:avLst/>
          </a:prstGeom>
        </p:spPr>
      </p:pic>
    </p:spTree>
    <p:extLst>
      <p:ext uri="{BB962C8B-B14F-4D97-AF65-F5344CB8AC3E}">
        <p14:creationId xmlns:p14="http://schemas.microsoft.com/office/powerpoint/2010/main" val="249436478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4" r:id="rId5"/>
    <p:sldLayoutId id="2147483669" r:id="rId6"/>
    <p:sldLayoutId id="2147483649" r:id="rId7"/>
    <p:sldLayoutId id="2147483656" r:id="rId8"/>
    <p:sldLayoutId id="2147483657" r:id="rId9"/>
    <p:sldLayoutId id="2147483662" r:id="rId10"/>
    <p:sldLayoutId id="2147483664" r:id="rId11"/>
    <p:sldLayoutId id="2147483667" r:id="rId12"/>
    <p:sldLayoutId id="2147483665" r:id="rId13"/>
    <p:sldLayoutId id="2147483666" r:id="rId14"/>
    <p:sldLayoutId id="2147483658" r:id="rId15"/>
    <p:sldLayoutId id="2147483663" r:id="rId16"/>
    <p:sldLayoutId id="2147483650" r:id="rId17"/>
    <p:sldLayoutId id="2147483660" r:id="rId18"/>
    <p:sldLayoutId id="2147483659" r:id="rId19"/>
    <p:sldLayoutId id="2147483668" r:id="rId20"/>
  </p:sldLayoutIdLst>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75000"/>
        <a:buFont typeface="Wingdings" panose="05000000000000000000" pitchFamily="2" charset="2"/>
        <a:buChar char="§"/>
        <a:defRPr sz="24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75000"/>
        <a:buFont typeface="Wingdings" panose="05000000000000000000" pitchFamily="2" charset="2"/>
        <a:buChar char="§"/>
        <a:defRPr sz="20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Wingdings" panose="05000000000000000000" pitchFamily="2" charset="2"/>
        <a:buChar char="§"/>
        <a:defRPr sz="18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75000"/>
        <a:buFont typeface="Wingdings" panose="05000000000000000000" pitchFamily="2" charset="2"/>
        <a:buChar char="§"/>
        <a:defRPr sz="16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SzPct val="75000"/>
        <a:buFont typeface="Wingdings" panose="05000000000000000000" pitchFamily="2" charset="2"/>
        <a:buChar char="§"/>
        <a:defRPr sz="16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worldvision.org/corp" TargetMode="External"/><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noAutofit/>
          </a:bodyPr>
          <a:lstStyle/>
          <a:p>
            <a:r>
              <a:rPr lang="en-US" sz="1800" dirty="0"/>
              <a:t>Drew Clark  |  Senior Director of Emergency Relief  |  World Vision U.S.</a:t>
            </a:r>
            <a:r>
              <a:rPr lang="en-US" dirty="0"/>
              <a:t>	</a:t>
            </a:r>
            <a:r>
              <a:rPr lang="en-US" dirty="0">
                <a:solidFill>
                  <a:schemeClr val="accent2"/>
                </a:solidFill>
              </a:rPr>
              <a:t>	 April 2016</a:t>
            </a:r>
            <a:endParaRPr lang="en-US" dirty="0"/>
          </a:p>
        </p:txBody>
      </p:sp>
      <p:sp>
        <p:nvSpPr>
          <p:cNvPr id="4" name="Title 3"/>
          <p:cNvSpPr>
            <a:spLocks noGrp="1"/>
          </p:cNvSpPr>
          <p:nvPr>
            <p:ph type="title"/>
          </p:nvPr>
        </p:nvSpPr>
        <p:spPr>
          <a:xfrm>
            <a:off x="1153886" y="4715221"/>
            <a:ext cx="11038114" cy="762000"/>
          </a:xfrm>
        </p:spPr>
        <p:txBody>
          <a:bodyPr/>
          <a:lstStyle/>
          <a:p>
            <a:r>
              <a:rPr lang="en-US" sz="2800" dirty="0"/>
              <a:t>PQMD Case Study:  Disaster Response </a:t>
            </a:r>
            <a:br>
              <a:rPr lang="en-US" sz="2800" dirty="0"/>
            </a:br>
            <a:r>
              <a:rPr lang="en-US" sz="2800" dirty="0"/>
              <a:t>World Vision’s Syria Response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749" y="6133696"/>
            <a:ext cx="1587285" cy="528578"/>
          </a:xfrm>
          <a:prstGeom prst="rect">
            <a:avLst/>
          </a:prstGeom>
          <a:effectLst>
            <a:softEdge rad="1143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4289" y="6161360"/>
            <a:ext cx="1504214" cy="500914"/>
          </a:xfrm>
          <a:prstGeom prst="rect">
            <a:avLst/>
          </a:prstGeom>
        </p:spPr>
      </p:pic>
    </p:spTree>
    <p:extLst>
      <p:ext uri="{BB962C8B-B14F-4D97-AF65-F5344CB8AC3E}">
        <p14:creationId xmlns:p14="http://schemas.microsoft.com/office/powerpoint/2010/main" val="38586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Syria Crisis Overview</a:t>
            </a:r>
          </a:p>
        </p:txBody>
      </p:sp>
      <p:sp>
        <p:nvSpPr>
          <p:cNvPr id="4" name="Content Placeholder 3"/>
          <p:cNvSpPr>
            <a:spLocks noGrp="1"/>
          </p:cNvSpPr>
          <p:nvPr>
            <p:ph idx="10"/>
          </p:nvPr>
        </p:nvSpPr>
        <p:spPr/>
        <p:txBody>
          <a:bodyPr/>
          <a:lstStyle/>
          <a:p>
            <a:r>
              <a:rPr lang="en-US" dirty="0"/>
              <a:t>Since 2011, more than 300,000 fatalities</a:t>
            </a:r>
          </a:p>
          <a:p>
            <a:r>
              <a:rPr lang="en-US" dirty="0"/>
              <a:t>Half of the country’s population has been displaced (approximately 5 million international refugees)</a:t>
            </a:r>
          </a:p>
          <a:p>
            <a:r>
              <a:rPr lang="en-US" dirty="0"/>
              <a:t>Suffocating complexity among actors in the conflict and their foreign backers</a:t>
            </a:r>
          </a:p>
          <a:p>
            <a:r>
              <a:rPr lang="en-US" dirty="0"/>
              <a:t>Despite media focus on refugee resettlement, the most urgent needs are closest to the conflict</a:t>
            </a:r>
          </a:p>
          <a:p>
            <a:endParaRPr lang="en-US"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9" b="79"/>
          <a:stretch>
            <a:fillRect/>
          </a:stretch>
        </p:blip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50677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9" y="838200"/>
            <a:ext cx="11165215" cy="762000"/>
          </a:xfrm>
        </p:spPr>
        <p:txBody>
          <a:bodyPr/>
          <a:lstStyle/>
          <a:p>
            <a:r>
              <a:rPr lang="en-US" dirty="0"/>
              <a:t>Highlights of  World Vision’s Response</a:t>
            </a:r>
          </a:p>
        </p:txBody>
      </p:sp>
      <p:sp>
        <p:nvSpPr>
          <p:cNvPr id="3" name="Content Placeholder 2"/>
          <p:cNvSpPr>
            <a:spLocks noGrp="1"/>
          </p:cNvSpPr>
          <p:nvPr>
            <p:ph idx="10"/>
          </p:nvPr>
        </p:nvSpPr>
        <p:spPr>
          <a:xfrm>
            <a:off x="584199" y="1728592"/>
            <a:ext cx="10425176" cy="4648200"/>
          </a:xfrm>
        </p:spPr>
        <p:txBody>
          <a:bodyPr>
            <a:normAutofit/>
          </a:bodyPr>
          <a:lstStyle/>
          <a:p>
            <a:r>
              <a:rPr lang="en-US" dirty="0"/>
              <a:t>Multinational response abroad, political volatility within Syria and Iraq</a:t>
            </a:r>
          </a:p>
          <a:p>
            <a:r>
              <a:rPr lang="en-US" dirty="0"/>
              <a:t>In 2015, World Vision managed a $120 million response across 6 countries</a:t>
            </a:r>
          </a:p>
          <a:p>
            <a:r>
              <a:rPr lang="en-US" dirty="0"/>
              <a:t>Since 2011, World Vision has reached 2.4 million people</a:t>
            </a:r>
          </a:p>
          <a:p>
            <a:r>
              <a:rPr lang="en-US" dirty="0"/>
              <a:t>Emergency relief efforts include interventions to provide clean water, food securities, health, child protection, education, and cash assistance</a:t>
            </a:r>
          </a:p>
          <a:p>
            <a:r>
              <a:rPr lang="en-US" dirty="0"/>
              <a:t>Interreligious and multi-sectarian–emphasizing humanitarian needs while working to build social cohesion among diverse groups</a:t>
            </a:r>
          </a:p>
          <a:p>
            <a:r>
              <a:rPr lang="en-US" dirty="0"/>
              <a:t>Advocating for the needs of refugees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2006537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Vision’s Response Footprint</a:t>
            </a:r>
          </a:p>
        </p:txBody>
      </p:sp>
      <p:sp>
        <p:nvSpPr>
          <p:cNvPr id="3" name="Content Placeholder 2"/>
          <p:cNvSpPr>
            <a:spLocks noGrp="1"/>
          </p:cNvSpPr>
          <p:nvPr>
            <p:ph idx="10"/>
          </p:nvPr>
        </p:nvSpPr>
        <p:spPr>
          <a:xfrm>
            <a:off x="584200" y="1828800"/>
            <a:ext cx="10425176" cy="4648200"/>
          </a:xfrm>
        </p:spPr>
        <p:txBody>
          <a:bodyPr>
            <a:normAutofit/>
          </a:bodyPr>
          <a:lstStyle/>
          <a:p>
            <a:r>
              <a:rPr lang="en-US" dirty="0"/>
              <a:t>Lebanon: responding since 2011*  (220 staff)</a:t>
            </a:r>
          </a:p>
          <a:p>
            <a:r>
              <a:rPr lang="en-US" dirty="0"/>
              <a:t>Jordan: responding since 2011  (80 staff) </a:t>
            </a:r>
          </a:p>
          <a:p>
            <a:r>
              <a:rPr lang="en-US" dirty="0"/>
              <a:t>Syria: responding since 2013  (25 local staff)</a:t>
            </a:r>
          </a:p>
          <a:p>
            <a:r>
              <a:rPr lang="en-US" dirty="0"/>
              <a:t>Iraq: responding since 2014  (200 staff)</a:t>
            </a:r>
          </a:p>
          <a:p>
            <a:r>
              <a:rPr lang="en-US" dirty="0"/>
              <a:t>Turkey: responding since 2015  (35 staff)</a:t>
            </a:r>
          </a:p>
          <a:p>
            <a:r>
              <a:rPr lang="en-US" dirty="0"/>
              <a:t>Serbia: responding since 2015  (30 staff)</a:t>
            </a:r>
          </a:p>
          <a:p>
            <a:endParaRPr lang="en-US" sz="2800" dirty="0"/>
          </a:p>
          <a:p>
            <a:pPr marL="0" indent="0">
              <a:buNone/>
            </a:pPr>
            <a:r>
              <a:rPr lang="en-US" sz="1600" dirty="0"/>
              <a:t>* </a:t>
            </a:r>
            <a:r>
              <a:rPr lang="en-US" sz="1600" i="1" dirty="0"/>
              <a:t>Includes product donations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320826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 r="70"/>
          <a:stretch>
            <a:fillRect/>
          </a:stretch>
        </p:blipFill>
        <p:spPr/>
      </p:pic>
      <p:sp>
        <p:nvSpPr>
          <p:cNvPr id="3" name="Title 2"/>
          <p:cNvSpPr>
            <a:spLocks noGrp="1"/>
          </p:cNvSpPr>
          <p:nvPr>
            <p:ph type="title"/>
          </p:nvPr>
        </p:nvSpPr>
        <p:spPr/>
        <p:txBody>
          <a:bodyPr/>
          <a:lstStyle/>
          <a:p>
            <a:r>
              <a:rPr lang="en-US" dirty="0"/>
              <a:t>2015 Results and Impact</a:t>
            </a:r>
          </a:p>
        </p:txBody>
      </p:sp>
      <p:sp>
        <p:nvSpPr>
          <p:cNvPr id="4" name="Content Placeholder 3"/>
          <p:cNvSpPr>
            <a:spLocks noGrp="1"/>
          </p:cNvSpPr>
          <p:nvPr>
            <p:ph idx="10"/>
          </p:nvPr>
        </p:nvSpPr>
        <p:spPr/>
        <p:txBody>
          <a:bodyPr/>
          <a:lstStyle/>
          <a:p>
            <a:r>
              <a:rPr lang="en-US" dirty="0"/>
              <a:t>470,000 people received clean water and sanitation assistance (178,000 in Syria)</a:t>
            </a:r>
          </a:p>
          <a:p>
            <a:r>
              <a:rPr lang="en-US" dirty="0"/>
              <a:t>589,000 people received food and cash assistance (303,000 in Lebanon)</a:t>
            </a:r>
          </a:p>
          <a:p>
            <a:r>
              <a:rPr lang="en-US" dirty="0"/>
              <a:t>Distribution of emergency supplies for winterization and rapid displacement</a:t>
            </a:r>
          </a:p>
          <a:p>
            <a:r>
              <a:rPr lang="en-US" dirty="0"/>
              <a:t>Support to provide primary healthcare in Syria and Iraq, including provision of medical supplies, capacity building, operation of static and mobile clinics, and referrals </a:t>
            </a:r>
          </a:p>
          <a:p>
            <a:r>
              <a:rPr lang="en-US" dirty="0"/>
              <a:t>In Syria, relocated and resupplied damaged hospitals and clinics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11195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for Replication and Scale-up</a:t>
            </a:r>
          </a:p>
        </p:txBody>
      </p:sp>
      <p:sp>
        <p:nvSpPr>
          <p:cNvPr id="3" name="Content Placeholder 2"/>
          <p:cNvSpPr>
            <a:spLocks noGrp="1"/>
          </p:cNvSpPr>
          <p:nvPr>
            <p:ph idx="10"/>
          </p:nvPr>
        </p:nvSpPr>
        <p:spPr>
          <a:xfrm>
            <a:off x="584200" y="1828800"/>
            <a:ext cx="9687142" cy="4648200"/>
          </a:xfrm>
        </p:spPr>
        <p:txBody>
          <a:bodyPr>
            <a:normAutofit/>
          </a:bodyPr>
          <a:lstStyle/>
          <a:p>
            <a:r>
              <a:rPr lang="en-US" dirty="0"/>
              <a:t>Formal and informal coordination with the United Nations High Commissioner for Refugees (UNHCR), governments, local partners, and community based organizations</a:t>
            </a:r>
          </a:p>
          <a:p>
            <a:r>
              <a:rPr lang="en-US" dirty="0"/>
              <a:t>Appetite for risk</a:t>
            </a:r>
          </a:p>
          <a:p>
            <a:r>
              <a:rPr lang="en-US" dirty="0"/>
              <a:t>Inside Syria: flexibility from staff and donors</a:t>
            </a:r>
          </a:p>
          <a:p>
            <a:r>
              <a:rPr lang="en-US" dirty="0"/>
              <a:t>Media and fundraising</a:t>
            </a:r>
          </a:p>
          <a:p>
            <a:r>
              <a:rPr lang="en-US" dirty="0"/>
              <a:t>Solve the conflict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4174816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7122" t="241" r="29269" b="687"/>
          <a:stretch/>
        </p:blipFill>
        <p:spPr>
          <a:xfrm>
            <a:off x="418592" y="381000"/>
            <a:ext cx="6067552" cy="6281057"/>
          </a:xfrm>
        </p:spPr>
      </p:pic>
      <p:sp>
        <p:nvSpPr>
          <p:cNvPr id="3" name="Title 2"/>
          <p:cNvSpPr>
            <a:spLocks noGrp="1"/>
          </p:cNvSpPr>
          <p:nvPr>
            <p:ph type="title"/>
          </p:nvPr>
        </p:nvSpPr>
        <p:spPr>
          <a:xfrm>
            <a:off x="7132320" y="1539004"/>
            <a:ext cx="4578096" cy="762000"/>
          </a:xfrm>
        </p:spPr>
        <p:txBody>
          <a:bodyPr/>
          <a:lstStyle/>
          <a:p>
            <a:r>
              <a:rPr lang="en-US" dirty="0"/>
              <a:t>Thank you!</a:t>
            </a:r>
          </a:p>
        </p:txBody>
      </p:sp>
      <p:sp>
        <p:nvSpPr>
          <p:cNvPr id="4" name="Content Placeholder 3"/>
          <p:cNvSpPr>
            <a:spLocks noGrp="1"/>
          </p:cNvSpPr>
          <p:nvPr>
            <p:ph idx="10"/>
          </p:nvPr>
        </p:nvSpPr>
        <p:spPr>
          <a:xfrm>
            <a:off x="7156704" y="2791968"/>
            <a:ext cx="7626095" cy="2548128"/>
          </a:xfrm>
        </p:spPr>
        <p:txBody>
          <a:bodyPr>
            <a:normAutofit fontScale="92500" lnSpcReduction="10000"/>
          </a:bodyPr>
          <a:lstStyle/>
          <a:p>
            <a:pPr marL="0" indent="0">
              <a:lnSpc>
                <a:spcPct val="100000"/>
              </a:lnSpc>
              <a:spcBef>
                <a:spcPts val="0"/>
              </a:spcBef>
              <a:buNone/>
            </a:pPr>
            <a:r>
              <a:rPr lang="en-US" dirty="0"/>
              <a:t>Contact:</a:t>
            </a:r>
          </a:p>
          <a:p>
            <a:pPr marL="0" indent="0">
              <a:lnSpc>
                <a:spcPct val="100000"/>
              </a:lnSpc>
              <a:spcBef>
                <a:spcPts val="0"/>
              </a:spcBef>
              <a:buNone/>
            </a:pPr>
            <a:r>
              <a:rPr lang="en-US" dirty="0"/>
              <a:t>Abby van Horne </a:t>
            </a:r>
          </a:p>
          <a:p>
            <a:pPr marL="0" indent="0">
              <a:lnSpc>
                <a:spcPct val="150000"/>
              </a:lnSpc>
              <a:spcBef>
                <a:spcPts val="0"/>
              </a:spcBef>
              <a:buNone/>
            </a:pPr>
            <a:r>
              <a:rPr lang="en-US" sz="1800" dirty="0"/>
              <a:t>Corporate &amp; Foundation Engagement</a:t>
            </a:r>
          </a:p>
          <a:p>
            <a:pPr marL="0" indent="0">
              <a:lnSpc>
                <a:spcPct val="150000"/>
              </a:lnSpc>
              <a:spcBef>
                <a:spcPts val="0"/>
              </a:spcBef>
              <a:buNone/>
            </a:pPr>
            <a:r>
              <a:rPr lang="en-US" sz="1800" dirty="0"/>
              <a:t>World Vision U.S.</a:t>
            </a:r>
          </a:p>
          <a:p>
            <a:pPr marL="0" indent="0">
              <a:lnSpc>
                <a:spcPct val="150000"/>
              </a:lnSpc>
              <a:spcBef>
                <a:spcPts val="0"/>
              </a:spcBef>
              <a:buNone/>
            </a:pPr>
            <a:r>
              <a:rPr lang="en-US" sz="1800" dirty="0"/>
              <a:t>avanhorn@worldvision.org</a:t>
            </a:r>
          </a:p>
          <a:p>
            <a:pPr marL="0" indent="0">
              <a:lnSpc>
                <a:spcPct val="150000"/>
              </a:lnSpc>
              <a:spcBef>
                <a:spcPts val="0"/>
              </a:spcBef>
              <a:buNone/>
            </a:pPr>
            <a:r>
              <a:rPr lang="en-US" sz="1800" dirty="0"/>
              <a:t>253.397.5199</a:t>
            </a:r>
          </a:p>
          <a:p>
            <a:pPr marL="0" indent="0">
              <a:lnSpc>
                <a:spcPct val="150000"/>
              </a:lnSpc>
              <a:spcBef>
                <a:spcPts val="0"/>
              </a:spcBef>
              <a:buNone/>
            </a:pPr>
            <a:r>
              <a:rPr lang="en-US" sz="1800" dirty="0">
                <a:solidFill>
                  <a:schemeClr val="accent2"/>
                </a:solidFill>
                <a:hlinkClick r:id="rId3"/>
              </a:rPr>
              <a:t>www.worldvision.org/corp</a:t>
            </a:r>
            <a:endParaRPr lang="en-US" sz="1800" dirty="0"/>
          </a:p>
        </p:txBody>
      </p:sp>
      <p:sp>
        <p:nvSpPr>
          <p:cNvPr id="5" name="Rectangle 4"/>
          <p:cNvSpPr/>
          <p:nvPr/>
        </p:nvSpPr>
        <p:spPr>
          <a:xfrm>
            <a:off x="7156704" y="5831060"/>
            <a:ext cx="4779264" cy="830997"/>
          </a:xfrm>
          <a:prstGeom prst="rect">
            <a:avLst/>
          </a:prstGeom>
        </p:spPr>
        <p:txBody>
          <a:bodyPr wrap="square">
            <a:spAutoFit/>
          </a:bodyPr>
          <a:lstStyle/>
          <a:p>
            <a:r>
              <a:rPr lang="en-US" sz="1200" i="1" dirty="0">
                <a:solidFill>
                  <a:schemeClr val="tx2"/>
                </a:solidFill>
              </a:rPr>
              <a:t>World Vision is a Christian humanitarian organization dedicated to working with children, families and their communities worldwide to reach their full potential by tackling the causes of poverty and injustice. World Vision serves all people, regardless of religion, race, ethnicity, or gender.</a:t>
            </a:r>
          </a:p>
        </p:txBody>
      </p:sp>
      <p:sp>
        <p:nvSpPr>
          <p:cNvPr id="7" name="Rectangle 6"/>
          <p:cNvSpPr/>
          <p:nvPr/>
        </p:nvSpPr>
        <p:spPr>
          <a:xfrm>
            <a:off x="853440" y="6662057"/>
            <a:ext cx="5632704" cy="195943"/>
          </a:xfrm>
          <a:prstGeom prst="rect">
            <a:avLst/>
          </a:prstGeom>
          <a:solidFill>
            <a:srgbClr val="007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596" y="176263"/>
            <a:ext cx="1504214" cy="500914"/>
          </a:xfrm>
          <a:prstGeom prst="rect">
            <a:avLst/>
          </a:prstGeom>
        </p:spPr>
      </p:pic>
    </p:spTree>
    <p:extLst>
      <p:ext uri="{BB962C8B-B14F-4D97-AF65-F5344CB8AC3E}">
        <p14:creationId xmlns:p14="http://schemas.microsoft.com/office/powerpoint/2010/main" val="2662923141"/>
      </p:ext>
    </p:extLst>
  </p:cSld>
  <p:clrMapOvr>
    <a:masterClrMapping/>
  </p:clrMapOvr>
</p:sld>
</file>

<file path=ppt/theme/theme1.xml><?xml version="1.0" encoding="utf-8"?>
<a:theme xmlns:a="http://schemas.openxmlformats.org/drawingml/2006/main" name="World Vision">
  <a:themeElements>
    <a:clrScheme name="World Vision">
      <a:dk1>
        <a:srgbClr val="000000"/>
      </a:dk1>
      <a:lt1>
        <a:sysClr val="window" lastClr="FFFFFF"/>
      </a:lt1>
      <a:dk2>
        <a:srgbClr val="9A8B7D"/>
      </a:dk2>
      <a:lt2>
        <a:srgbClr val="FDB913"/>
      </a:lt2>
      <a:accent1>
        <a:srgbClr val="FF6600"/>
      </a:accent1>
      <a:accent2>
        <a:srgbClr val="F4821B"/>
      </a:accent2>
      <a:accent3>
        <a:srgbClr val="FDB913"/>
      </a:accent3>
      <a:accent4>
        <a:srgbClr val="007DB1"/>
      </a:accent4>
      <a:accent5>
        <a:srgbClr val="56A0D3"/>
      </a:accent5>
      <a:accent6>
        <a:srgbClr val="9FA617"/>
      </a:accent6>
      <a:hlink>
        <a:srgbClr val="9A8B7D"/>
      </a:hlink>
      <a:folHlink>
        <a:srgbClr val="000000"/>
      </a:folHlink>
    </a:clrScheme>
    <a:fontScheme name="World Vision (alternat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Vision" id="{CD38622D-089D-453B-9BF8-94BEB1BCEEEA}" vid="{F0A3DF01-F737-49E4-881E-2FBEB8062A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orld Vision (alternat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RollupImage xmlns="http://schemas.microsoft.com/sharepoint/v3">&lt;img alt="" src="/sites/RepWeb/SiteAssets/CEG%20Thumbnails/ppt.JPG?RenditionID=1" style="BORDER&amp;#58;0px solid;" /&gt;</PublishingRollupImage>
    <URL xmlns="http://schemas.microsoft.com/sharepoint/v3">
      <Url xsi:nil="true"/>
      <Description xsi:nil="true"/>
    </URL>
    <TE_x0020_Target_x0020_Site xmlns="d3d44f5f-f42a-4df9-9c07-837459126f9f">
      <Value>Corporate Engagement</Value>
    </TE_x0020_Target_x0020_Site>
    <k1d8b0085a7842d39aaf5292b03fc5ae xmlns="78f5446a-0da4-4646-b538-6148e11a8c67">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8a5884d7-479d-491b-b54c-916de08f7245</TermId>
        </TermInfo>
        <TermInfo xmlns="http://schemas.microsoft.com/office/infopath/2007/PartnerControls">
          <TermName xmlns="http://schemas.microsoft.com/office/infopath/2007/PartnerControls">cultivate_other</TermName>
          <TermId xmlns="http://schemas.microsoft.com/office/infopath/2007/PartnerControls">592b8983-7876-4e1a-aaf5-26941cd3d002</TermId>
        </TermInfo>
      </Terms>
    </k1d8b0085a7842d39aaf5292b03fc5ae>
    <n6febb4670294a8e85b62cb997e447aa xmlns="78f5446a-0da4-4646-b538-6148e11a8c67">
      <Terms xmlns="http://schemas.microsoft.com/office/infopath/2007/PartnerControls"/>
    </n6febb4670294a8e85b62cb997e447aa>
    <kded8ce13a6841699a65a083941a3585 xmlns="78f5446a-0da4-4646-b538-6148e11a8c67">
      <Terms xmlns="http://schemas.microsoft.com/office/infopath/2007/PartnerControls">
        <TermInfo xmlns="http://schemas.microsoft.com/office/infopath/2007/PartnerControls">
          <TermName xmlns="http://schemas.microsoft.com/office/infopath/2007/PartnerControls">PowerPoint Template</TermName>
          <TermId xmlns="http://schemas.microsoft.com/office/infopath/2007/PartnerControls">40248f14-92a6-4acf-9b5b-77d960d2f1b6</TermId>
        </TermInfo>
      </Terms>
    </kded8ce13a6841699a65a083941a3585>
    <CategoryDescription xmlns="http://schemas.microsoft.com/sharepoint.v3">A powerpoint slide library about World Vision that can be customized for donor presentations</CategoryDescription>
    <Publish_x0020_Date xmlns="d3d44f5f-f42a-4df9-9c07-837459126f9f">2016-01-04T08:00:00+00:00</Publish_x0020_Date>
    <TaxCatchAll xmlns="78f5446a-0da4-4646-b538-6148e11a8c67">
      <Value>50</Value>
      <Value>100</Value>
      <Value>99</Value>
      <Value>96</Value>
      <Value>164</Value>
      <Value>162</Value>
      <Value>161</Value>
      <Value>92</Value>
    </TaxCatchAll>
    <e1b1ed1b7fac436ebe89f3744df9fb45 xmlns="78f5446a-0da4-4646-b538-6148e11a8c67">
      <Terms xmlns="http://schemas.microsoft.com/office/infopath/2007/PartnerControls"/>
    </e1b1ed1b7fac436ebe89f3744df9fb45>
    <i9ada8019445473689b614ab3c07dfea xmlns="78f5446a-0da4-4646-b538-6148e11a8c67">
      <Terms xmlns="http://schemas.microsoft.com/office/infopath/2007/PartnerControls">
        <TermInfo xmlns="http://schemas.microsoft.com/office/infopath/2007/PartnerControls">
          <TermName xmlns="http://schemas.microsoft.com/office/infopath/2007/PartnerControls">Corporate Engagement</TermName>
          <TermId xmlns="http://schemas.microsoft.com/office/infopath/2007/PartnerControls">dad067ca-f8ae-4281-b47e-f384fcfda351</TermId>
        </TermInfo>
        <TermInfo xmlns="http://schemas.microsoft.com/office/infopath/2007/PartnerControls">
          <TermName xmlns="http://schemas.microsoft.com/office/infopath/2007/PartnerControls">GIK Fundraising</TermName>
          <TermId xmlns="http://schemas.microsoft.com/office/infopath/2007/PartnerControls">de5b14cb-37e3-46f8-84cb-d46aa96efb5a</TermId>
        </TermInfo>
      </Terms>
    </i9ada8019445473689b614ab3c07dfea>
    <n4665dc154fe46489245a069f4fc0e77 xmlns="78f5446a-0da4-4646-b538-6148e11a8c67">
      <Terms xmlns="http://schemas.microsoft.com/office/infopath/2007/PartnerControls">
        <TermInfo xmlns="http://schemas.microsoft.com/office/infopath/2007/PartnerControls">
          <TermName xmlns="http://schemas.microsoft.com/office/infopath/2007/PartnerControls">Cultivate</TermName>
          <TermId xmlns="http://schemas.microsoft.com/office/infopath/2007/PartnerControls">faf4cbe9-74d9-4c78-a519-66f825045270</TermId>
        </TermInfo>
      </Terms>
    </n4665dc154fe46489245a069f4fc0e77>
    <adf84434fb2a46ac93485cb92716efb2 xmlns="78f5446a-0da4-4646-b538-6148e11a8c67">
      <Terms xmlns="http://schemas.microsoft.com/office/infopath/2007/PartnerControls"/>
    </adf84434fb2a46ac93485cb92716efb2>
    <LinkType xmlns="78f5446a-0da4-4646-b538-6148e11a8c67" xsi:nil="true"/>
    <ldd10043093c481ea46288d585063488 xmlns="78f5446a-0da4-4646-b538-6148e11a8c67">
      <Terms xmlns="http://schemas.microsoft.com/office/infopath/2007/PartnerControls">
        <TermInfo xmlns="http://schemas.microsoft.com/office/infopath/2007/PartnerControls">
          <TermName xmlns="http://schemas.microsoft.com/office/infopath/2007/PartnerControls">FY2016</TermName>
          <TermId xmlns="http://schemas.microsoft.com/office/infopath/2007/PartnerControls">5443f07b-614b-4454-bf69-e5f34b8e9930</TermId>
        </TermInfo>
      </Terms>
    </ldd10043093c481ea46288d585063488>
    <ExpiryDate xmlns="78f5446a-0da4-4646-b538-6148e11a8c67">2050-01-01T08:00:00+00:00</ExpiryDate>
    <f18176a57f764344bbfb4710bd94464d xmlns="78f5446a-0da4-4646-b538-6148e11a8c67">
      <Terms xmlns="http://schemas.microsoft.com/office/infopath/2007/PartnerControls"/>
    </f18176a57f764344bbfb4710bd94464d>
    <i7317560702240eb9646f3e81f161ae1 xmlns="78f5446a-0da4-4646-b538-6148e11a8c67">
      <Terms xmlns="http://schemas.microsoft.com/office/infopath/2007/PartnerControls"/>
    </i7317560702240eb9646f3e81f161ae1>
    <b9c3eb0ad65d4149917d3422ca6d6f7e xmlns="78f5446a-0da4-4646-b538-6148e11a8c67">
      <Terms xmlns="http://schemas.microsoft.com/office/infopath/2007/PartnerControls">
        <TermInfo xmlns="http://schemas.microsoft.com/office/infopath/2007/PartnerControls">
          <TermName xmlns="http://schemas.microsoft.com/office/infopath/2007/PartnerControls">Transformational Engagement</TermName>
          <TermId xmlns="http://schemas.microsoft.com/office/infopath/2007/PartnerControls">4b5df990-5159-4cc8-8ede-04bae7b3264a</TermId>
        </TermInfo>
      </Terms>
    </b9c3eb0ad65d4149917d3422ca6d6f7e>
    <_x0023__x0020_of_x0020_Pages xmlns="d3d44f5f-f42a-4df9-9c07-837459126f9f">18</_x0023__x0020_of_x0020_Pages>
    <cf4127abc5d24e9dbd01e56e0bc8ad2a xmlns="78f5446a-0da4-4646-b538-6148e11a8c67">
      <Terms xmlns="http://schemas.microsoft.com/office/infopath/2007/PartnerControls"/>
    </cf4127abc5d24e9dbd01e56e0bc8ad2a>
  </documentManagement>
</p:properties>
</file>

<file path=customXml/item2.xml><?xml version="1.0" encoding="utf-8"?>
<ct:contentTypeSchema xmlns:ct="http://schemas.microsoft.com/office/2006/metadata/contentType" xmlns:ma="http://schemas.microsoft.com/office/2006/metadata/properties/metaAttributes" ct:_="" ma:_="" ma:contentTypeName="TE Repweb Resources" ma:contentTypeID="0x010100E4F4DA768CC78A47B494E95D6B6C34C40C008BA48BB52DD4B94A84EC9E03DA4A375200BC23000DBA981D4AA5402BD49DD01783" ma:contentTypeVersion="88" ma:contentTypeDescription="" ma:contentTypeScope="" ma:versionID="110d43d02e0a1f06e25f62f76d1853ae">
  <xsd:schema xmlns:xsd="http://www.w3.org/2001/XMLSchema" xmlns:xs="http://www.w3.org/2001/XMLSchema" xmlns:p="http://schemas.microsoft.com/office/2006/metadata/properties" xmlns:ns1="http://schemas.microsoft.com/sharepoint/v3" xmlns:ns2="78f5446a-0da4-4646-b538-6148e11a8c67" xmlns:ns3="http://schemas.microsoft.com/sharepoint.v3" xmlns:ns4="d3d44f5f-f42a-4df9-9c07-837459126f9f" targetNamespace="http://schemas.microsoft.com/office/2006/metadata/properties" ma:root="true" ma:fieldsID="9a3bd1a7166e9c9707e30452e4bf7c64" ns1:_="" ns2:_="" ns3:_="" ns4:_="">
    <xsd:import namespace="http://schemas.microsoft.com/sharepoint/v3"/>
    <xsd:import namespace="78f5446a-0da4-4646-b538-6148e11a8c67"/>
    <xsd:import namespace="http://schemas.microsoft.com/sharepoint.v3"/>
    <xsd:import namespace="d3d44f5f-f42a-4df9-9c07-837459126f9f"/>
    <xsd:element name="properties">
      <xsd:complexType>
        <xsd:sequence>
          <xsd:element name="documentManagement">
            <xsd:complexType>
              <xsd:all>
                <xsd:element ref="ns2:TaxCatchAll" minOccurs="0"/>
                <xsd:element ref="ns2:TaxCatchAllLabel" minOccurs="0"/>
                <xsd:element ref="ns2:b9c3eb0ad65d4149917d3422ca6d6f7e" minOccurs="0"/>
                <xsd:element ref="ns2:cf4127abc5d24e9dbd01e56e0bc8ad2a" minOccurs="0"/>
                <xsd:element ref="ns3:CategoryDescription" minOccurs="0"/>
                <xsd:element ref="ns1:URL" minOccurs="0"/>
                <xsd:element ref="ns2:LinkType" minOccurs="0"/>
                <xsd:element ref="ns2:ExpiryDate" minOccurs="0"/>
                <xsd:element ref="ns2:kded8ce13a6841699a65a083941a3585" minOccurs="0"/>
                <xsd:element ref="ns2:ldd10043093c481ea46288d585063488" minOccurs="0"/>
                <xsd:element ref="ns2:k1d8b0085a7842d39aaf5292b03fc5ae" minOccurs="0"/>
                <xsd:element ref="ns2:i7317560702240eb9646f3e81f161ae1" minOccurs="0"/>
                <xsd:element ref="ns2:n4665dc154fe46489245a069f4fc0e77" minOccurs="0"/>
                <xsd:element ref="ns2:n6febb4670294a8e85b62cb997e447aa" minOccurs="0"/>
                <xsd:element ref="ns2:adf84434fb2a46ac93485cb92716efb2" minOccurs="0"/>
                <xsd:element ref="ns2:i9ada8019445473689b614ab3c07dfea" minOccurs="0"/>
                <xsd:element ref="ns2:e1b1ed1b7fac436ebe89f3744df9fb45" minOccurs="0"/>
                <xsd:element ref="ns2:f18176a57f764344bbfb4710bd94464d" minOccurs="0"/>
                <xsd:element ref="ns4:SharedWithUsers" minOccurs="0"/>
                <xsd:element ref="ns4:SharedWithDetails" minOccurs="0"/>
                <xsd:element ref="ns4:_x0023__x0020_of_x0020_Pages" minOccurs="0"/>
                <xsd:element ref="ns4:TE_x0020_Target_x0020_Site" minOccurs="0"/>
                <xsd:element ref="ns1:PublishingRollupImage" minOccurs="0"/>
                <xsd:element ref="ns4:Publish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5"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40" nillable="true" ma:displayName="Rollup Image" ma:description="Rollup Image is a site column created by the Publishing feature. It is used on the Page Content Type as the image for the page shown in content roll-ups such as the Content By Search web part." ma:internalName="PublishingRollupImag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5446a-0da4-4646-b538-6148e11a8c67" elementFormDefault="qualified">
    <xsd:import namespace="http://schemas.microsoft.com/office/2006/documentManagement/types"/>
    <xsd:import namespace="http://schemas.microsoft.com/office/infopath/2007/PartnerControls"/>
    <xsd:element name="TaxCatchAll" ma:index="6" nillable="true" ma:displayName="Taxonomy Catch All Column" ma:description="" ma:hidden="true" ma:list="{97715cdb-87c0-417e-8402-ee93c75a971e}" ma:internalName="TaxCatchAll" ma:showField="CatchAllData" ma:web="d3d44f5f-f42a-4df9-9c07-837459126f9f">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description="" ma:hidden="true" ma:list="{97715cdb-87c0-417e-8402-ee93c75a971e}" ma:internalName="TaxCatchAllLabel" ma:readOnly="true" ma:showField="CatchAllDataLabel" ma:web="d3d44f5f-f42a-4df9-9c07-837459126f9f">
      <xsd:complexType>
        <xsd:complexContent>
          <xsd:extension base="dms:MultiChoiceLookup">
            <xsd:sequence>
              <xsd:element name="Value" type="dms:Lookup" maxOccurs="unbounded" minOccurs="0" nillable="true"/>
            </xsd:sequence>
          </xsd:extension>
        </xsd:complexContent>
      </xsd:complexType>
    </xsd:element>
    <xsd:element name="b9c3eb0ad65d4149917d3422ca6d6f7e" ma:index="8" nillable="true" ma:taxonomy="true" ma:internalName="b9c3eb0ad65d4149917d3422ca6d6f7e" ma:taxonomyFieldName="WVUSDivision" ma:displayName="SLT" ma:default="" ma:fieldId="{b9c3eb0a-d65d-4149-917d-3422ca6d6f7e}" ma:sspId="347c8b17-4304-4e6c-b5cf-d38e73ef2cec" ma:termSetId="9cbaafde-84a7-4118-9fd7-65c39a76ed75" ma:anchorId="00000000-0000-0000-0000-000000000000" ma:open="false" ma:isKeyword="false">
      <xsd:complexType>
        <xsd:sequence>
          <xsd:element ref="pc:Terms" minOccurs="0" maxOccurs="1"/>
        </xsd:sequence>
      </xsd:complexType>
    </xsd:element>
    <xsd:element name="cf4127abc5d24e9dbd01e56e0bc8ad2a" ma:index="11" nillable="true" ma:taxonomy="true" ma:internalName="cf4127abc5d24e9dbd01e56e0bc8ad2a" ma:taxonomyFieldName="WVUSTeams" ma:displayName="WVUS Teams" ma:default="" ma:fieldId="{cf4127ab-c5d2-4e9d-bd01-e56e0bc8ad2a}" ma:taxonomyMulti="true" ma:sspId="347c8b17-4304-4e6c-b5cf-d38e73ef2cec" ma:termSetId="9cbaafde-84a7-4118-9fd7-65c39a76ed75" ma:anchorId="00000000-0000-0000-0000-000000000000" ma:open="false" ma:isKeyword="false">
      <xsd:complexType>
        <xsd:sequence>
          <xsd:element ref="pc:Terms" minOccurs="0" maxOccurs="1"/>
        </xsd:sequence>
      </xsd:complexType>
    </xsd:element>
    <xsd:element name="LinkType" ma:index="16" nillable="true" ma:displayName="Link Type" ma:format="Dropdown" ma:internalName="LinkType">
      <xsd:simpleType>
        <xsd:restriction base="dms:Choice">
          <xsd:enumeration value="Internal Links"/>
          <xsd:enumeration value="External Links"/>
        </xsd:restriction>
      </xsd:simpleType>
    </xsd:element>
    <xsd:element name="ExpiryDate" ma:index="17" nillable="true" ma:displayName="Expiry Date" ma:format="DateOnly" ma:internalName="ExpiryDate">
      <xsd:simpleType>
        <xsd:restriction base="dms:DateTime"/>
      </xsd:simpleType>
    </xsd:element>
    <xsd:element name="kded8ce13a6841699a65a083941a3585" ma:index="18" nillable="true" ma:taxonomy="true" ma:internalName="kded8ce13a6841699a65a083941a3585" ma:taxonomyFieldName="ResourceType" ma:displayName="Resources Type" ma:default="" ma:fieldId="{4ded8ce1-3a68-4169-9a65-a083941a3585}" ma:sspId="347c8b17-4304-4e6c-b5cf-d38e73ef2cec" ma:termSetId="3e32f6fa-4b32-46a3-b4e3-1337bfac275d" ma:anchorId="94d93a0c-1201-4176-8557-302612a80a14" ma:open="false" ma:isKeyword="false">
      <xsd:complexType>
        <xsd:sequence>
          <xsd:element ref="pc:Terms" minOccurs="0" maxOccurs="1"/>
        </xsd:sequence>
      </xsd:complexType>
    </xsd:element>
    <xsd:element name="ldd10043093c481ea46288d585063488" ma:index="21" nillable="true" ma:taxonomy="true" ma:internalName="ldd10043093c481ea46288d585063488" ma:taxonomyFieldName="FiscalYear" ma:displayName="Fiscal Year" ma:default="" ma:fieldId="{5dd10043-093c-481e-a462-88d585063488}" ma:sspId="347c8b17-4304-4e6c-b5cf-d38e73ef2cec" ma:termSetId="e334df71-ee1b-43d3-a20f-7f935190d53f" ma:anchorId="53752ef3-1ce8-4154-a565-2b266479bb3f" ma:open="false" ma:isKeyword="false">
      <xsd:complexType>
        <xsd:sequence>
          <xsd:element ref="pc:Terms" minOccurs="0" maxOccurs="1"/>
        </xsd:sequence>
      </xsd:complexType>
    </xsd:element>
    <xsd:element name="k1d8b0085a7842d39aaf5292b03fc5ae" ma:index="23" nillable="true" ma:taxonomy="true" ma:internalName="k1d8b0085a7842d39aaf5292b03fc5ae" ma:taxonomyFieldName="RepWebKeywords" ma:displayName="RepWeb Keywords" ma:default="" ma:fieldId="{41d8b008-5a78-42d3-9aaf-5292b03fc5ae}" ma:taxonomyMulti="true" ma:sspId="347c8b17-4304-4e6c-b5cf-d38e73ef2cec" ma:termSetId="90bba30d-feb5-4900-8eec-a8705a64fe63" ma:anchorId="450cfb67-7ea0-49f8-bc66-5c78ab492891" ma:open="true" ma:isKeyword="false">
      <xsd:complexType>
        <xsd:sequence>
          <xsd:element ref="pc:Terms" minOccurs="0" maxOccurs="1"/>
        </xsd:sequence>
      </xsd:complexType>
    </xsd:element>
    <xsd:element name="i7317560702240eb9646f3e81f161ae1" ma:index="24" nillable="true" ma:taxonomy="true" ma:internalName="i7317560702240eb9646f3e81f161ae1" ma:taxonomyFieldName="Sectors" ma:displayName="Sectors" ma:readOnly="false" ma:default="" ma:fieldId="{27317560-7022-40eb-9646-f3e81f161ae1}" ma:taxonomyMulti="true" ma:sspId="347c8b17-4304-4e6c-b5cf-d38e73ef2cec" ma:termSetId="37321999-12d4-49dd-a949-fdaee58cda1a" ma:anchorId="6eabd11b-21f7-4ce7-9299-1118f769aaca" ma:open="false" ma:isKeyword="false">
      <xsd:complexType>
        <xsd:sequence>
          <xsd:element ref="pc:Terms" minOccurs="0" maxOccurs="1"/>
        </xsd:sequence>
      </xsd:complexType>
    </xsd:element>
    <xsd:element name="n4665dc154fe46489245a069f4fc0e77" ma:index="27" nillable="true" ma:taxonomy="true" ma:internalName="n4665dc154fe46489245a069f4fc0e77" ma:taxonomyFieldName="TEMoveStage" ma:displayName="Move Stage" ma:default="" ma:fieldId="{74665dc1-54fe-4648-9245-a069f4fc0e77}" ma:sspId="347c8b17-4304-4e6c-b5cf-d38e73ef2cec" ma:termSetId="870afeb5-f9af-41cb-b4c5-7bc27a64f7f1" ma:anchorId="06aa0458-db3e-4a77-8f41-f06f93bbca04" ma:open="false" ma:isKeyword="false">
      <xsd:complexType>
        <xsd:sequence>
          <xsd:element ref="pc:Terms" minOccurs="0" maxOccurs="1"/>
        </xsd:sequence>
      </xsd:complexType>
    </xsd:element>
    <xsd:element name="n6febb4670294a8e85b62cb997e447aa" ma:index="29" nillable="true" ma:taxonomy="true" ma:internalName="n6febb4670294a8e85b62cb997e447aa" ma:taxonomyFieldName="TETopic" ma:displayName="TE Topic" ma:readOnly="false" ma:default="" ma:fieldId="{76febb46-7029-4a8e-85b6-2cb997e447aa}" ma:sspId="347c8b17-4304-4e6c-b5cf-d38e73ef2cec" ma:termSetId="870afeb5-f9af-41cb-b4c5-7bc27a64f7f1" ma:anchorId="b07e5920-472f-4d89-a913-ef6cddd1382f" ma:open="false" ma:isKeyword="false">
      <xsd:complexType>
        <xsd:sequence>
          <xsd:element ref="pc:Terms" minOccurs="0" maxOccurs="1"/>
        </xsd:sequence>
      </xsd:complexType>
    </xsd:element>
    <xsd:element name="adf84434fb2a46ac93485cb92716efb2" ma:index="30" nillable="true" ma:taxonomy="true" ma:internalName="adf84434fb2a46ac93485cb92716efb2" ma:taxonomyFieldName="TERegion" ma:displayName="TE Region" ma:default="" ma:fieldId="{adf84434-fb2a-46ac-9348-5cb92716efb2}" ma:taxonomyMulti="true" ma:sspId="347c8b17-4304-4e6c-b5cf-d38e73ef2cec" ma:termSetId="870afeb5-f9af-41cb-b4c5-7bc27a64f7f1" ma:anchorId="2e0e1209-daef-459d-a954-074c0ed4ecd2" ma:open="false" ma:isKeyword="false">
      <xsd:complexType>
        <xsd:sequence>
          <xsd:element ref="pc:Terms" minOccurs="0" maxOccurs="1"/>
        </xsd:sequence>
      </xsd:complexType>
    </xsd:element>
    <xsd:element name="i9ada8019445473689b614ab3c07dfea" ma:index="31" nillable="true" ma:taxonomy="true" ma:internalName="i9ada8019445473689b614ab3c07dfea" ma:taxonomyFieldName="TETeam" ma:displayName="TE Team" ma:default="" ma:fieldId="{29ada801-9445-4736-89b6-14ab3c07dfea}" ma:taxonomyMulti="true" ma:sspId="347c8b17-4304-4e6c-b5cf-d38e73ef2cec" ma:termSetId="870afeb5-f9af-41cb-b4c5-7bc27a64f7f1" ma:anchorId="7799c0ad-fccd-41a2-ab78-7dbba2cc2697" ma:open="false" ma:isKeyword="false">
      <xsd:complexType>
        <xsd:sequence>
          <xsd:element ref="pc:Terms" minOccurs="0" maxOccurs="1"/>
        </xsd:sequence>
      </xsd:complexType>
    </xsd:element>
    <xsd:element name="e1b1ed1b7fac436ebe89f3744df9fb45" ma:index="34" nillable="true" ma:taxonomy="true" ma:internalName="e1b1ed1b7fac436ebe89f3744df9fb45" ma:taxonomyFieldName="TEProgramsInfo" ma:displayName="TE Programs Info" ma:readOnly="false" ma:default="" ma:fieldId="{e1b1ed1b-7fac-436e-be89-f3744df9fb45}" ma:taxonomyMulti="true" ma:sspId="347c8b17-4304-4e6c-b5cf-d38e73ef2cec" ma:termSetId="3927573d-7f17-420b-88c9-2102847e380e" ma:anchorId="00000000-0000-0000-0000-000000000000" ma:open="false" ma:isKeyword="false">
      <xsd:complexType>
        <xsd:sequence>
          <xsd:element ref="pc:Terms" minOccurs="0" maxOccurs="1"/>
        </xsd:sequence>
      </xsd:complexType>
    </xsd:element>
    <xsd:element name="f18176a57f764344bbfb4710bd94464d" ma:index="35" nillable="true" ma:taxonomy="true" ma:internalName="f18176a57f764344bbfb4710bd94464d" ma:taxonomyFieldName="Donor" ma:displayName="Donor" ma:default="" ma:fieldId="{f18176a5-7f76-4344-bbfb-4710bd94464d}" ma:sspId="347c8b17-4304-4e6c-b5cf-d38e73ef2cec" ma:termSetId="574f8e69-472a-447b-92f5-943d2ea10c48"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4" nillable="true" ma:displayName="Description" ma:internalName="Category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d44f5f-f42a-4df9-9c07-837459126f9f" elementFormDefault="qualified">
    <xsd:import namespace="http://schemas.microsoft.com/office/2006/documentManagement/types"/>
    <xsd:import namespace="http://schemas.microsoft.com/office/infopath/2007/PartnerControls"/>
    <xsd:element name="SharedWithUsers" ma:index="3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description="" ma:internalName="SharedWithDetails" ma:readOnly="true">
      <xsd:simpleType>
        <xsd:restriction base="dms:Note">
          <xsd:maxLength value="255"/>
        </xsd:restriction>
      </xsd:simpleType>
    </xsd:element>
    <xsd:element name="_x0023__x0020_of_x0020_Pages" ma:index="38" nillable="true" ma:displayName="# of Pages" ma:decimals="0" ma:description="Enter numbers only, no words." ma:internalName="_x0023__x0020_of_x0020_Pages" ma:percentage="FALSE">
      <xsd:simpleType>
        <xsd:restriction base="dms:Number"/>
      </xsd:simpleType>
    </xsd:element>
    <xsd:element name="TE_x0020_Target_x0020_Site" ma:index="39" nillable="true" ma:displayName="TE Target Site" ma:internalName="TE_x0020_Target_x0020_Site">
      <xsd:complexType>
        <xsd:complexContent>
          <xsd:extension base="dms:MultiChoice">
            <xsd:sequence>
              <xsd:element name="Value" maxOccurs="unbounded" minOccurs="0" nillable="true">
                <xsd:simpleType>
                  <xsd:restriction base="dms:Choice">
                    <xsd:enumeration value="Corporate Engagement"/>
                    <xsd:enumeration value="Relational Fundraising"/>
                    <xsd:enumeration value="U.S. Programs"/>
                  </xsd:restriction>
                </xsd:simpleType>
              </xsd:element>
            </xsd:sequence>
          </xsd:extension>
        </xsd:complexContent>
      </xsd:complexType>
    </xsd:element>
    <xsd:element name="Publish_x0020_Date" ma:index="42" nillable="true" ma:displayName="Publish Date" ma:default="[today]" ma:format="DateOnly" ma:internalName="Publish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ma:index="13"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347c8b17-4304-4e6c-b5cf-d38e73ef2cec" ContentTypeId="0x010100E4F4DA768CC78A47B494E95D6B6C34C40C" PreviousValue="false"/>
</file>

<file path=customXml/itemProps1.xml><?xml version="1.0" encoding="utf-8"?>
<ds:datastoreItem xmlns:ds="http://schemas.openxmlformats.org/officeDocument/2006/customXml" ds:itemID="{FDD7E555-A65E-4C8C-8654-666D045A8521}">
  <ds:schemaRefs>
    <ds:schemaRef ds:uri="78f5446a-0da4-4646-b538-6148e11a8c67"/>
    <ds:schemaRef ds:uri="http://schemas.microsoft.com/sharepoint.v3"/>
    <ds:schemaRef ds:uri="http://purl.org/dc/terms/"/>
    <ds:schemaRef ds:uri="http://schemas.microsoft.com/sharepoint/v3"/>
    <ds:schemaRef ds:uri="http://purl.org/dc/dcmitype/"/>
    <ds:schemaRef ds:uri="d3d44f5f-f42a-4df9-9c07-837459126f9f"/>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05E868B9-5C75-433C-AF5B-916F0BBD74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8f5446a-0da4-4646-b538-6148e11a8c67"/>
    <ds:schemaRef ds:uri="http://schemas.microsoft.com/sharepoint.v3"/>
    <ds:schemaRef ds:uri="d3d44f5f-f42a-4df9-9c07-837459126f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E4B892-8DD0-48FA-95AD-459F46C378FC}">
  <ds:schemaRefs>
    <ds:schemaRef ds:uri="http://schemas.microsoft.com/sharepoint/v3/contenttype/forms"/>
  </ds:schemaRefs>
</ds:datastoreItem>
</file>

<file path=customXml/itemProps4.xml><?xml version="1.0" encoding="utf-8"?>
<ds:datastoreItem xmlns:ds="http://schemas.openxmlformats.org/officeDocument/2006/customXml" ds:itemID="{A8C87360-B45E-48F4-B3A5-E02854297CB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Default Theme</Template>
  <TotalTime>1125</TotalTime>
  <Words>411</Words>
  <Application>Microsoft Office PowerPoint</Application>
  <PresentationFormat>Widescreen</PresentationFormat>
  <Paragraphs>47</Paragraphs>
  <Slides>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Gill Sans MT</vt:lpstr>
      <vt:lpstr>Wingdings</vt:lpstr>
      <vt:lpstr>Arial</vt:lpstr>
      <vt:lpstr>World Vision</vt:lpstr>
      <vt:lpstr>PQMD Case Study:  Disaster Response  World Vision’s Syria Response</vt:lpstr>
      <vt:lpstr>Syria Crisis Overview</vt:lpstr>
      <vt:lpstr>Highlights of  World Vision’s Response</vt:lpstr>
      <vt:lpstr>World Vision’s Response Footprint</vt:lpstr>
      <vt:lpstr>2015 Results and Impact</vt:lpstr>
      <vt:lpstr>Lessons Learned for Replication and Scale-up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Business Better World - PowerPoint Slide Library</dc:title>
  <dc:creator>Heather Perry</dc:creator>
  <cp:lastModifiedBy>Jennifer</cp:lastModifiedBy>
  <cp:revision>78</cp:revision>
  <dcterms:created xsi:type="dcterms:W3CDTF">2015-11-18T16:06:49Z</dcterms:created>
  <dcterms:modified xsi:type="dcterms:W3CDTF">2016-04-06T14:07:08Z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Donor">
    <vt:lpwstr/>
  </property>
  <property fmtid="{D5CDD505-2E9C-101B-9397-08002B2CF9AE}" pid="4" name="feb3dcbccf4d45a6ba884d5e25567118">
    <vt:lpwstr/>
  </property>
  <property fmtid="{D5CDD505-2E9C-101B-9397-08002B2CF9AE}" pid="5" name="TEProgramsInfo">
    <vt:lpwstr/>
  </property>
  <property fmtid="{D5CDD505-2E9C-101B-9397-08002B2CF9AE}" pid="6" name="TEMoveStage">
    <vt:lpwstr>96;#Cultivate|faf4cbe9-74d9-4c78-a519-66f825045270</vt:lpwstr>
  </property>
  <property fmtid="{D5CDD505-2E9C-101B-9397-08002B2CF9AE}" pid="7" name="ContentTypeId">
    <vt:lpwstr>0x010100E4F4DA768CC78A47B494E95D6B6C34C40C008BA48BB52DD4B94A84EC9E03DA4A375200BC23000DBA981D4AA5402BD49DD01783</vt:lpwstr>
  </property>
  <property fmtid="{D5CDD505-2E9C-101B-9397-08002B2CF9AE}" pid="8" name="TETeam">
    <vt:lpwstr>100;#Corporate Engagement|dad067ca-f8ae-4281-b47e-f384fcfda351;#99;#GIK Fundraising|de5b14cb-37e3-46f8-84cb-d46aa96efb5a</vt:lpwstr>
  </property>
  <property fmtid="{D5CDD505-2E9C-101B-9397-08002B2CF9AE}" pid="9" name="ResourceType">
    <vt:lpwstr>162;#PowerPoint Template|40248f14-92a6-4acf-9b5b-77d960d2f1b6</vt:lpwstr>
  </property>
  <property fmtid="{D5CDD505-2E9C-101B-9397-08002B2CF9AE}" pid="10" name="TE Region">
    <vt:lpwstr/>
  </property>
  <property fmtid="{D5CDD505-2E9C-101B-9397-08002B2CF9AE}" pid="11" name="FiscalYear">
    <vt:lpwstr>164;#FY2016|5443f07b-614b-4454-bf69-e5f34b8e9930</vt:lpwstr>
  </property>
  <property fmtid="{D5CDD505-2E9C-101B-9397-08002B2CF9AE}" pid="12" name="m082cf627f0f4d408020b47b4ee500d5">
    <vt:lpwstr/>
  </property>
  <property fmtid="{D5CDD505-2E9C-101B-9397-08002B2CF9AE}" pid="13" name="Sectors">
    <vt:lpwstr/>
  </property>
  <property fmtid="{D5CDD505-2E9C-101B-9397-08002B2CF9AE}" pid="14" name="TERegion">
    <vt:lpwstr/>
  </property>
  <property fmtid="{D5CDD505-2E9C-101B-9397-08002B2CF9AE}" pid="15" name="WVUSDivision">
    <vt:lpwstr>50;#Transformational Engagement|4b5df990-5159-4cc8-8ede-04bae7b3264a</vt:lpwstr>
  </property>
  <property fmtid="{D5CDD505-2E9C-101B-9397-08002B2CF9AE}" pid="16" name="CorporateDocumentType">
    <vt:lpwstr/>
  </property>
  <property fmtid="{D5CDD505-2E9C-101B-9397-08002B2CF9AE}" pid="17" name="RepWebKeywords">
    <vt:lpwstr>92;#corporate|8a5884d7-479d-491b-b54c-916de08f7245;#161;#cultivate_other|592b8983-7876-4e1a-aaf5-26941cd3d002</vt:lpwstr>
  </property>
  <property fmtid="{D5CDD505-2E9C-101B-9397-08002B2CF9AE}" pid="18" name="h6bf1eb243eb49d3b2ba4aab0fc999c0">
    <vt:lpwstr/>
  </property>
  <property fmtid="{D5CDD505-2E9C-101B-9397-08002B2CF9AE}" pid="19" name="TE Topic">
    <vt:lpwstr/>
  </property>
  <property fmtid="{D5CDD505-2E9C-101B-9397-08002B2CF9AE}" pid="20" name="TETopic">
    <vt:lpwstr/>
  </property>
  <property fmtid="{D5CDD505-2E9C-101B-9397-08002B2CF9AE}" pid="21" name="WVUSTeams">
    <vt:lpwstr/>
  </property>
</Properties>
</file>