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5"/>
  </p:sldMasterIdLst>
  <p:notesMasterIdLst>
    <p:notesMasterId r:id="rId17"/>
  </p:notesMasterIdLst>
  <p:handoutMasterIdLst>
    <p:handoutMasterId r:id="rId18"/>
  </p:handoutMasterIdLst>
  <p:sldIdLst>
    <p:sldId id="815" r:id="rId6"/>
    <p:sldId id="819" r:id="rId7"/>
    <p:sldId id="820" r:id="rId8"/>
    <p:sldId id="821" r:id="rId9"/>
    <p:sldId id="822" r:id="rId10"/>
    <p:sldId id="823" r:id="rId11"/>
    <p:sldId id="824" r:id="rId12"/>
    <p:sldId id="825" r:id="rId13"/>
    <p:sldId id="826" r:id="rId14"/>
    <p:sldId id="827" r:id="rId15"/>
    <p:sldId id="828" r:id="rId16"/>
  </p:sldIdLst>
  <p:sldSz cx="9144000" cy="5143500" type="screen16x9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3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pos="5227">
          <p15:clr>
            <a:srgbClr val="A4A3A4"/>
          </p15:clr>
        </p15:guide>
        <p15:guide id="4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3300"/>
    <a:srgbClr val="FF0000"/>
    <a:srgbClr val="C0C0C0"/>
    <a:srgbClr val="003366"/>
    <a:srgbClr val="EAEAEA"/>
    <a:srgbClr val="5F5F5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9111" autoAdjust="0"/>
  </p:normalViewPr>
  <p:slideViewPr>
    <p:cSldViewPr snapToGrid="0" showGuides="1">
      <p:cViewPr varScale="1">
        <p:scale>
          <a:sx n="106" d="100"/>
          <a:sy n="106" d="100"/>
        </p:scale>
        <p:origin x="1098" y="102"/>
      </p:cViewPr>
      <p:guideLst>
        <p:guide orient="horz" pos="2723"/>
        <p:guide orient="horz" pos="600"/>
        <p:guide pos="5227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-2646" y="-96"/>
      </p:cViewPr>
      <p:guideLst>
        <p:guide orient="horz" pos="2861"/>
        <p:guide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9" tIns="46621" rIns="93239" bIns="4662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b="0" i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038" y="0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9" tIns="46621" rIns="93239" bIns="4662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b="0" i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8" charset="0"/>
              </a:defRPr>
            </a:lvl1pPr>
          </a:lstStyle>
          <a:p>
            <a:pPr>
              <a:defRPr/>
            </a:pPr>
            <a:fld id="{DC407F66-B8E3-4E67-9771-03CACF3B5817}" type="datetime8">
              <a:rPr lang="en-US"/>
              <a:pPr>
                <a:defRPr/>
              </a:pPr>
              <a:t>4/6/2016 10:03 AM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9" tIns="46621" rIns="93239" bIns="46621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b="0" i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038" y="8842375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9" tIns="46621" rIns="93239" bIns="4662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0" i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8" charset="0"/>
              </a:defRPr>
            </a:lvl1pPr>
          </a:lstStyle>
          <a:p>
            <a:pPr>
              <a:defRPr/>
            </a:pPr>
            <a:fld id="{C3A844E4-00E6-45BB-8584-FF3AAAEAA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8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9" tIns="46621" rIns="93239" bIns="4662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b="0" i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38" y="265113"/>
            <a:ext cx="6945312" cy="390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4327525"/>
            <a:ext cx="7010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9" tIns="46621" rIns="93239" bIns="46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40225" y="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700" rIns="91397" bIns="45700"/>
          <a:lstStyle/>
          <a:p>
            <a:pPr algn="l" defTabSz="912813">
              <a:defRPr/>
            </a:pPr>
            <a:fld id="{F80C0541-B30F-48CB-ACB8-14BDD334D74F}" type="datetime8">
              <a:rPr lang="en-US" sz="1400" b="0" i="0">
                <a:latin typeface="Times" pitchFamily="8" charset="0"/>
              </a:rPr>
              <a:pPr algn="l" defTabSz="912813">
                <a:defRPr/>
              </a:pPr>
              <a:t>4/6/2016 10:03 AM</a:t>
            </a:fld>
            <a:endParaRPr lang="en-US" sz="1400" b="0" i="0">
              <a:latin typeface="Times" pitchFamily="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399213" y="0"/>
            <a:ext cx="598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700" rIns="91397" bIns="45700"/>
          <a:lstStyle/>
          <a:p>
            <a:pPr algn="r" defTabSz="912813">
              <a:defRPr/>
            </a:pPr>
            <a:fld id="{CD84165F-585B-430C-B56D-17855501443C}" type="slidenum">
              <a:rPr lang="en-US" sz="1400" i="0">
                <a:latin typeface="Century Gothic" panose="020B0502020202020204" pitchFamily="34" charset="0"/>
              </a:rPr>
              <a:pPr algn="r" defTabSz="912813">
                <a:defRPr/>
              </a:pPr>
              <a:t>‹#›</a:t>
            </a:fld>
            <a:endParaRPr lang="en-US" sz="140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8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30000"/>
      </a:spcBef>
      <a:spcAft>
        <a:spcPct val="0"/>
      </a:spcAft>
      <a:buChar char="•"/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520700" indent="-177800" algn="l" rtl="0" eaLnBrk="0" fontAlgn="base" hangingPunct="0">
      <a:spcBef>
        <a:spcPct val="30000"/>
      </a:spcBef>
      <a:spcAft>
        <a:spcPct val="0"/>
      </a:spcAft>
      <a:buChar char="•"/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863600" indent="-177800" algn="l" rtl="0" eaLnBrk="0" fontAlgn="base" hangingPunct="0">
      <a:spcBef>
        <a:spcPct val="30000"/>
      </a:spcBef>
      <a:spcAft>
        <a:spcPct val="0"/>
      </a:spcAft>
      <a:buChar char="•"/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206500" indent="-177800" algn="l" rtl="0" eaLnBrk="0" fontAlgn="base" hangingPunct="0">
      <a:spcBef>
        <a:spcPct val="30000"/>
      </a:spcBef>
      <a:spcAft>
        <a:spcPct val="0"/>
      </a:spcAft>
      <a:buChar char="•"/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549400" indent="-177800" algn="l" rtl="0" eaLnBrk="0" fontAlgn="base" hangingPunct="0">
      <a:spcBef>
        <a:spcPct val="30000"/>
      </a:spcBef>
      <a:spcAft>
        <a:spcPct val="0"/>
      </a:spcAft>
      <a:buChar char="•"/>
      <a:defRPr sz="16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8" y="265113"/>
            <a:ext cx="6945312" cy="390842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9179" y="1925052"/>
            <a:ext cx="8156436" cy="471940"/>
          </a:xfrm>
          <a:prstGeom prst="rect">
            <a:avLst/>
          </a:prstGeom>
          <a:ln/>
          <a:effectLst/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9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63054" y="2953753"/>
            <a:ext cx="6716168" cy="850420"/>
          </a:xfrm>
        </p:spPr>
        <p:txBody>
          <a:bodyPr/>
          <a:lstStyle>
            <a:lvl1pPr marL="0" indent="0" algn="ctr"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9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8" y="167951"/>
            <a:ext cx="8826759" cy="5878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46" y="950494"/>
            <a:ext cx="8537509" cy="3378910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buFont typeface="Wingdings" pitchFamily="2" charset="2"/>
              <a:buChar char="§"/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46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21128" y="952500"/>
            <a:ext cx="8501744" cy="335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3" name="Picture 3" descr="alpha_omega_a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55"/>
          <a:stretch>
            <a:fillRect/>
          </a:stretch>
        </p:blipFill>
        <p:spPr bwMode="auto">
          <a:xfrm>
            <a:off x="1312998" y="4397207"/>
            <a:ext cx="629227" cy="46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0C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Clr>
          <a:srgbClr val="4275C1"/>
        </a:buClr>
        <a:buChar char="–"/>
        <a:defRPr sz="2000" b="1" i="1">
          <a:solidFill>
            <a:schemeClr val="tx1"/>
          </a:solidFill>
          <a:latin typeface="Century Gothic" panose="020B0502020202020204" pitchFamily="34" charset="0"/>
        </a:defRPr>
      </a:lvl2pPr>
      <a:lvl3pPr marL="1084263" indent="-16986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SzPct val="75000"/>
        <a:buFont typeface="Times" pitchFamily="8" charset="0"/>
        <a:buChar char="•"/>
        <a:defRPr sz="2000">
          <a:solidFill>
            <a:schemeClr val="tx1"/>
          </a:solidFill>
          <a:latin typeface="Century Gothic" panose="020B0502020202020204" pitchFamily="34" charset="0"/>
        </a:defRPr>
      </a:lvl3pPr>
      <a:lvl4pPr marL="1541463" indent="-1698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Times" pitchFamily="8" charset="0"/>
        <a:buChar char="•"/>
        <a:defRPr i="1">
          <a:solidFill>
            <a:schemeClr val="tx1"/>
          </a:solidFill>
          <a:latin typeface="Century Gothic" panose="020B0502020202020204" pitchFamily="34" charset="0"/>
        </a:defRPr>
      </a:lvl4pPr>
      <a:lvl5pPr marL="1998663" indent="-169863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Times" pitchFamily="8" charset="0"/>
        <a:buChar char="•"/>
        <a:defRPr sz="1400">
          <a:solidFill>
            <a:schemeClr val="tx1"/>
          </a:solidFill>
          <a:latin typeface="Century Gothic" panose="020B0502020202020204" pitchFamily="34" charset="0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rgbClr val="003366"/>
        </a:buClr>
        <a:buFont typeface="Times" pitchFamily="8" charset="0"/>
        <a:buChar char="•"/>
        <a:defRPr sz="1400">
          <a:solidFill>
            <a:schemeClr val="tx1"/>
          </a:solidFill>
          <a:latin typeface="+mn-lt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rgbClr val="003366"/>
        </a:buClr>
        <a:buFont typeface="Times" pitchFamily="8" charset="0"/>
        <a:buChar char="•"/>
        <a:defRPr sz="1400">
          <a:solidFill>
            <a:schemeClr val="tx1"/>
          </a:solidFill>
          <a:latin typeface="+mn-lt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rgbClr val="003366"/>
        </a:buClr>
        <a:buFont typeface="Times" pitchFamily="8" charset="0"/>
        <a:buChar char="•"/>
        <a:defRPr sz="1400">
          <a:solidFill>
            <a:schemeClr val="tx1"/>
          </a:solidFill>
          <a:latin typeface="+mn-lt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rgbClr val="003366"/>
        </a:buClr>
        <a:buFont typeface="Times" pitchFamily="8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466577"/>
            <a:ext cx="8229600" cy="922060"/>
          </a:xfrm>
          <a:prstGeom prst="rect">
            <a:avLst/>
          </a:prstGeom>
          <a:ln/>
          <a:effectLst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2800" i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Alpha Omega • Henry Schein Cares</a:t>
            </a:r>
          </a:p>
          <a:p>
            <a:pPr>
              <a:defRPr/>
            </a:pPr>
            <a:r>
              <a:rPr lang="en-US" sz="2800" i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Holocaust Survivors Oral Health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Scaling up a new public – private partnership initiative inherently has many moving parts </a:t>
            </a:r>
            <a:r>
              <a:rPr lang="en-US" altLang="en-US" dirty="0">
                <a:sym typeface="Wingdings" pitchFamily="2" charset="2"/>
              </a:rPr>
              <a:t> 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algn="ctr" eaLnBrk="1" hangingPunct="1"/>
            <a:r>
              <a:rPr lang="en-US" altLang="en-US" dirty="0"/>
              <a:t>Must crawl…walk…then run…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</a:t>
            </a:r>
          </a:p>
        </p:txBody>
      </p:sp>
    </p:spTree>
    <p:extLst>
      <p:ext uri="{BB962C8B-B14F-4D97-AF65-F5344CB8AC3E}">
        <p14:creationId xmlns:p14="http://schemas.microsoft.com/office/powerpoint/2010/main" val="45747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179" y="0"/>
            <a:ext cx="7373642" cy="464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46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>
              <a:defRPr/>
            </a:pPr>
            <a:r>
              <a:rPr lang="en-US" sz="1800" i="0" dirty="0"/>
              <a:t>Lack of access to oral care is a major issue for Holocaust survivors:</a:t>
            </a:r>
          </a:p>
          <a:p>
            <a:pPr lvl="1">
              <a:defRPr/>
            </a:pPr>
            <a:endParaRPr lang="en-US" sz="800" i="0" dirty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800" i="0" dirty="0"/>
              <a:t>25%  of survivors live under the poverty line in the U.S vs. 9% general population in the same age group.</a:t>
            </a:r>
            <a:endParaRPr lang="en-US" sz="800" i="0" dirty="0"/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800" i="0" dirty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800" i="0" dirty="0"/>
              <a:t>Many survivors were young children during World War II, and prolonged nutritional deprivation and lack of any dental care in their youth has significantly impacted their oral health.</a:t>
            </a:r>
            <a:endParaRPr lang="en-US" sz="800" i="0" dirty="0"/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800" i="0" dirty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1800" i="0" dirty="0"/>
              <a:t>Many survivors suffer from dental pain, disruption of function (ability to eat properly, etc.), and lack insurance coverage.</a:t>
            </a:r>
          </a:p>
        </p:txBody>
      </p:sp>
    </p:spTree>
    <p:extLst>
      <p:ext uri="{BB962C8B-B14F-4D97-AF65-F5344CB8AC3E}">
        <p14:creationId xmlns:p14="http://schemas.microsoft.com/office/powerpoint/2010/main" val="234842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In December 2013, Vice President Biden announced a White House initiative to promote the development of innovative public-private partnerships to support the needs of Holocaust survivors living in the U.S.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/>
              <a:t>As part of this effort, the Administration appointed the first ever Special Envoy for U.S. Holocaust Survivor Services, Aviva </a:t>
            </a:r>
            <a:r>
              <a:rPr lang="en-US" dirty="0" err="1"/>
              <a:t>Sufian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White House’s Call to Action</a:t>
            </a:r>
          </a:p>
        </p:txBody>
      </p:sp>
    </p:spTree>
    <p:extLst>
      <p:ext uri="{BB962C8B-B14F-4D97-AF65-F5344CB8AC3E}">
        <p14:creationId xmlns:p14="http://schemas.microsoft.com/office/powerpoint/2010/main" val="61473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/>
              <a:t>Alpha Omega International Dental Fraternity and Henry Schein, Inc. answered the White House call to action, and developed  the Alpha Omega-Henry Schein Cares Holocaust Survivors Oral Health Program.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/>
              <a:t>The Program provides pro-bono care to the most economically vulnerable Holocaust survivors, as well as individuals of any faith </a:t>
            </a:r>
            <a:br>
              <a:rPr lang="en-US" sz="1800" dirty="0"/>
            </a:br>
            <a:r>
              <a:rPr lang="en-US" sz="1800" dirty="0"/>
              <a:t>who are survivors of Nazi persecution and meet the eligibility requirements of the program.</a:t>
            </a:r>
          </a:p>
          <a:p>
            <a:pPr marL="914400" indent="-450850">
              <a:spcBef>
                <a:spcPts val="6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800" dirty="0"/>
              <a:t>Elimination of pain </a:t>
            </a:r>
          </a:p>
          <a:p>
            <a:pPr marL="914400" indent="-450850">
              <a:spcBef>
                <a:spcPts val="6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800" dirty="0"/>
              <a:t>Restoring function</a:t>
            </a:r>
          </a:p>
          <a:p>
            <a:pPr marL="914400" indent="-450850">
              <a:spcBef>
                <a:spcPts val="60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1800" dirty="0"/>
              <a:t>Lack of dental coverage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18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</a:rPr>
              <a:t>Answering the Call to Action</a:t>
            </a:r>
            <a:br>
              <a:rPr lang="en-US" altLang="en-US" dirty="0">
                <a:latin typeface="Century Gothic" panose="020B0502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4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b="4525"/>
          <a:stretch/>
        </p:blipFill>
        <p:spPr bwMode="auto">
          <a:xfrm>
            <a:off x="1368137" y="755780"/>
            <a:ext cx="6407727" cy="41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" panose="020B0502020202020204" pitchFamily="34" charset="0"/>
              </a:rPr>
              <a:t>An Exemplary Public-Private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3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000" dirty="0"/>
              <a:t>Quick facts about the program:</a:t>
            </a:r>
            <a:endParaRPr lang="en-US" sz="9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First launched in January 2015 in nine cities – New York City, the New York/New Jersey metropolitan area, Boston, Chicago, Philadelphia, Detroit, Seattle, Montreal, and Toronto</a:t>
            </a:r>
            <a:endParaRPr lang="en-US" sz="9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Expanded during 2015 to include three additional cities – </a:t>
            </a:r>
            <a:br>
              <a:rPr lang="en-US" sz="2000" dirty="0"/>
            </a:br>
            <a:r>
              <a:rPr lang="en-US" sz="2000" dirty="0"/>
              <a:t>Atlanta, Columbus, and Calgary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Expansion planned for 2016 to additional cities and </a:t>
            </a:r>
            <a:br>
              <a:rPr lang="en-US" sz="2000" dirty="0"/>
            </a:br>
            <a:r>
              <a:rPr lang="en-US" sz="2000" dirty="0"/>
              <a:t>two dental schools.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378249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592033"/>
            <a:ext cx="6442075" cy="265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sz="1600" dirty="0"/>
              <a:t>In the first year of the program, more than 145 economically vulnerable Holocaust survivors received necessary, free dental care valued at more than $500,000.</a:t>
            </a:r>
          </a:p>
          <a:p>
            <a:pPr marL="0" indent="0" algn="ctr">
              <a:buNone/>
              <a:defRPr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196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1" y="971550"/>
            <a:ext cx="8491451" cy="32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26500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The Blue Card’s Max L. Humanitarian Award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PR News’ 2015 CSR Award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Commendation from Chicago Mayor Rahm Emanuel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Proclamation by Seattle Mayor Edward Murray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/>
              <a:t>2015 Janice B. </a:t>
            </a:r>
            <a:r>
              <a:rPr lang="en-US" altLang="en-US" dirty="0" err="1"/>
              <a:t>Ballas</a:t>
            </a:r>
            <a:r>
              <a:rPr lang="en-US" altLang="en-US" dirty="0"/>
              <a:t> Community Service Award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975593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3D1C54C3CCA34A89059B7E031559B7" ma:contentTypeVersion="1" ma:contentTypeDescription="Create a new document." ma:contentTypeScope="" ma:versionID="2e55797901b31886f96a4a4d62bac66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e58ea05d8b9afb50f75e3ad54b60c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976C05-DCC4-4F7D-95E3-05849EEB2A0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CC96768-679D-4D0C-83AB-40CD1EFB73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A017F-840B-4D35-AA97-98E76A17623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F1B6949-CEB8-4DAA-BC04-1C093572E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16869</TotalTime>
  <Words>363</Words>
  <Application>Microsoft Office PowerPoint</Application>
  <PresentationFormat>On-screen Show (16:9)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</vt:lpstr>
      <vt:lpstr>Wingdings</vt:lpstr>
      <vt:lpstr>Default Design</vt:lpstr>
      <vt:lpstr>PowerPoint Presentation</vt:lpstr>
      <vt:lpstr>Overview</vt:lpstr>
      <vt:lpstr>Overview – White House’s Call to Action</vt:lpstr>
      <vt:lpstr>Answering the Call to Action </vt:lpstr>
      <vt:lpstr>An Exemplary Public-Private Partnership</vt:lpstr>
      <vt:lpstr>Highlights</vt:lpstr>
      <vt:lpstr>Results</vt:lpstr>
      <vt:lpstr>Impact</vt:lpstr>
      <vt:lpstr>Results</vt:lpstr>
      <vt:lpstr>Lesson Learned</vt:lpstr>
      <vt:lpstr>PowerPoint Presentation</vt:lpstr>
    </vt:vector>
  </TitlesOfParts>
  <Company>Henry Schein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Schein Creative Services</dc:creator>
  <cp:lastModifiedBy>Jennifer</cp:lastModifiedBy>
  <cp:revision>1764</cp:revision>
  <cp:lastPrinted>2008-06-20T14:14:03Z</cp:lastPrinted>
  <dcterms:created xsi:type="dcterms:W3CDTF">2005-01-19T22:02:48Z</dcterms:created>
  <dcterms:modified xsi:type="dcterms:W3CDTF">2016-04-06T14:03:59Z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  <property fmtid="{D5CDD505-2E9C-101B-9397-08002B2CF9AE}" pid="5" name="display_urn:schemas-microsoft-com:office:office#Editor">
    <vt:lpwstr>Weiss, Stuart</vt:lpwstr>
  </property>
  <property fmtid="{D5CDD505-2E9C-101B-9397-08002B2CF9AE}" pid="6" name="display_urn:schemas-microsoft-com:office:office#Author">
    <vt:lpwstr>Weiss, Stuart</vt:lpwstr>
  </property>
</Properties>
</file>